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62" r:id="rId5"/>
    <p:sldId id="263" r:id="rId6"/>
    <p:sldId id="258" r:id="rId7"/>
    <p:sldId id="270" r:id="rId8"/>
    <p:sldId id="264" r:id="rId9"/>
    <p:sldId id="259" r:id="rId10"/>
    <p:sldId id="296" r:id="rId11"/>
    <p:sldId id="297" r:id="rId12"/>
    <p:sldId id="319" r:id="rId13"/>
    <p:sldId id="320" r:id="rId14"/>
    <p:sldId id="321" r:id="rId15"/>
    <p:sldId id="322" r:id="rId16"/>
    <p:sldId id="265" r:id="rId17"/>
    <p:sldId id="266" r:id="rId18"/>
    <p:sldId id="267" r:id="rId19"/>
    <p:sldId id="268" r:id="rId20"/>
    <p:sldId id="269" r:id="rId21"/>
    <p:sldId id="272" r:id="rId22"/>
    <p:sldId id="273" r:id="rId23"/>
    <p:sldId id="260"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300" r:id="rId47"/>
    <p:sldId id="298" r:id="rId48"/>
    <p:sldId id="299" r:id="rId49"/>
    <p:sldId id="301" r:id="rId50"/>
    <p:sldId id="312" r:id="rId51"/>
    <p:sldId id="306" r:id="rId52"/>
    <p:sldId id="310" r:id="rId53"/>
    <p:sldId id="311" r:id="rId54"/>
    <p:sldId id="307" r:id="rId55"/>
    <p:sldId id="302" r:id="rId56"/>
    <p:sldId id="313" r:id="rId57"/>
    <p:sldId id="314" r:id="rId58"/>
    <p:sldId id="317" r:id="rId59"/>
    <p:sldId id="315" r:id="rId60"/>
    <p:sldId id="316" r:id="rId61"/>
    <p:sldId id="303" r:id="rId62"/>
    <p:sldId id="318" r:id="rId63"/>
    <p:sldId id="304" r:id="rId64"/>
    <p:sldId id="30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8" autoAdjust="0"/>
    <p:restoredTop sz="94705" autoAdjust="0"/>
  </p:normalViewPr>
  <p:slideViewPr>
    <p:cSldViewPr>
      <p:cViewPr varScale="1">
        <p:scale>
          <a:sx n="48" d="100"/>
          <a:sy n="48" d="100"/>
        </p:scale>
        <p:origin x="-516" y="-102"/>
      </p:cViewPr>
      <p:guideLst>
        <p:guide orient="horz" pos="2160"/>
        <p:guide pos="2880"/>
      </p:guideLst>
    </p:cSldViewPr>
  </p:slideViewPr>
  <p:outlineViewPr>
    <p:cViewPr>
      <p:scale>
        <a:sx n="33" d="100"/>
        <a:sy n="33" d="100"/>
      </p:scale>
      <p:origin x="0" y="68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527B409-0454-405F-807B-116D7A8D36FF}" type="datetimeFigureOut">
              <a:rPr lang="en-US" smtClean="0"/>
              <a:pPr/>
              <a:t>11/18/2010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0558958-1EAC-4DE6-BE3E-0C6E074AA9F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27B409-0454-405F-807B-116D7A8D36FF}"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8958-1EAC-4DE6-BE3E-0C6E074AA9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27B409-0454-405F-807B-116D7A8D36FF}" type="datetimeFigureOut">
              <a:rPr lang="en-US" smtClean="0"/>
              <a:pPr/>
              <a:t>11/18/2010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58958-1EAC-4DE6-BE3E-0C6E074AA9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527B409-0454-405F-807B-116D7A8D36FF}" type="datetimeFigureOut">
              <a:rPr lang="en-US" smtClean="0"/>
              <a:pPr/>
              <a:t>11/18/2010</a:t>
            </a:fld>
            <a:endParaRPr lang="en-US"/>
          </a:p>
        </p:txBody>
      </p:sp>
      <p:sp>
        <p:nvSpPr>
          <p:cNvPr id="9" name="Slide Number Placeholder 8"/>
          <p:cNvSpPr>
            <a:spLocks noGrp="1"/>
          </p:cNvSpPr>
          <p:nvPr>
            <p:ph type="sldNum" sz="quarter" idx="15"/>
          </p:nvPr>
        </p:nvSpPr>
        <p:spPr/>
        <p:txBody>
          <a:bodyPr rtlCol="0"/>
          <a:lstStyle/>
          <a:p>
            <a:fld id="{C0558958-1EAC-4DE6-BE3E-0C6E074AA9F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527B409-0454-405F-807B-116D7A8D36FF}" type="datetimeFigureOut">
              <a:rPr lang="en-US" smtClean="0"/>
              <a:pPr/>
              <a:t>11/18/2010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0558958-1EAC-4DE6-BE3E-0C6E074AA9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527B409-0454-405F-807B-116D7A8D36FF}" type="datetimeFigureOut">
              <a:rPr lang="en-US" smtClean="0"/>
              <a:pPr/>
              <a:t>11/18/2010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58958-1EAC-4DE6-BE3E-0C6E074AA9F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527B409-0454-405F-807B-116D7A8D36FF}" type="datetimeFigureOut">
              <a:rPr lang="en-US" smtClean="0"/>
              <a:pPr/>
              <a:t>11/18/2010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58958-1EAC-4DE6-BE3E-0C6E074AA9F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527B409-0454-405F-807B-116D7A8D36FF}" type="datetimeFigureOut">
              <a:rPr lang="en-US" smtClean="0"/>
              <a:pPr/>
              <a:t>11/18/2010</a:t>
            </a:fld>
            <a:endParaRPr lang="en-US"/>
          </a:p>
        </p:txBody>
      </p:sp>
      <p:sp>
        <p:nvSpPr>
          <p:cNvPr id="7" name="Slide Number Placeholder 6"/>
          <p:cNvSpPr>
            <a:spLocks noGrp="1"/>
          </p:cNvSpPr>
          <p:nvPr>
            <p:ph type="sldNum" sz="quarter" idx="11"/>
          </p:nvPr>
        </p:nvSpPr>
        <p:spPr/>
        <p:txBody>
          <a:bodyPr rtlCol="0"/>
          <a:lstStyle/>
          <a:p>
            <a:fld id="{C0558958-1EAC-4DE6-BE3E-0C6E074AA9F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7B409-0454-405F-807B-116D7A8D36FF}" type="datetimeFigureOut">
              <a:rPr lang="en-US" smtClean="0"/>
              <a:pPr/>
              <a:t>11/18/2010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58958-1EAC-4DE6-BE3E-0C6E074AA9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527B409-0454-405F-807B-116D7A8D36FF}" type="datetimeFigureOut">
              <a:rPr lang="en-US" smtClean="0"/>
              <a:pPr/>
              <a:t>11/18/2010</a:t>
            </a:fld>
            <a:endParaRPr lang="en-US"/>
          </a:p>
        </p:txBody>
      </p:sp>
      <p:sp>
        <p:nvSpPr>
          <p:cNvPr id="22" name="Slide Number Placeholder 21"/>
          <p:cNvSpPr>
            <a:spLocks noGrp="1"/>
          </p:cNvSpPr>
          <p:nvPr>
            <p:ph type="sldNum" sz="quarter" idx="15"/>
          </p:nvPr>
        </p:nvSpPr>
        <p:spPr/>
        <p:txBody>
          <a:bodyPr rtlCol="0"/>
          <a:lstStyle/>
          <a:p>
            <a:fld id="{C0558958-1EAC-4DE6-BE3E-0C6E074AA9F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527B409-0454-405F-807B-116D7A8D36FF}" type="datetimeFigureOut">
              <a:rPr lang="en-US" smtClean="0"/>
              <a:pPr/>
              <a:t>11/18/2010</a:t>
            </a:fld>
            <a:endParaRPr lang="en-US"/>
          </a:p>
        </p:txBody>
      </p:sp>
      <p:sp>
        <p:nvSpPr>
          <p:cNvPr id="18" name="Slide Number Placeholder 17"/>
          <p:cNvSpPr>
            <a:spLocks noGrp="1"/>
          </p:cNvSpPr>
          <p:nvPr>
            <p:ph type="sldNum" sz="quarter" idx="11"/>
          </p:nvPr>
        </p:nvSpPr>
        <p:spPr/>
        <p:txBody>
          <a:bodyPr rtlCol="0"/>
          <a:lstStyle/>
          <a:p>
            <a:fld id="{C0558958-1EAC-4DE6-BE3E-0C6E074AA9F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527B409-0454-405F-807B-116D7A8D36FF}" type="datetimeFigureOut">
              <a:rPr lang="en-US" smtClean="0"/>
              <a:pPr/>
              <a:t>11/18/2010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0558958-1EAC-4DE6-BE3E-0C6E074AA9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farm1.static.flickr.com/85/414454217_d276b3a8c8.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google.com/imgres?imgurl=http://ein-hod.info/alternative/tina/sacupuncture_clip_image005.jpg&amp;imgrefurl=http://ein-hod.info/alternative/tina/relexology.htm&amp;h=350&amp;w=444&amp;sz=27&amp;tbnid=B-fqhlUCDKW1xM:&amp;tbnh=100&amp;tbnw=127&amp;prev=/images?q=zone+therapy+chart&amp;usg=__PLRhrelClOoBML5xzdjB9wtnqX4=&amp;sa=X&amp;ei=ZfY8TNb3BpSisQPfxdDaCg&amp;ved=0CDEQ9QEwBw"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90800"/>
            <a:ext cx="6400800" cy="1894362"/>
          </a:xfrm>
        </p:spPr>
        <p:txBody>
          <a:bodyPr>
            <a:normAutofit/>
          </a:bodyPr>
          <a:lstStyle/>
          <a:p>
            <a:r>
              <a:rPr lang="en-US" sz="4000" dirty="0" smtClean="0"/>
              <a:t>Reflexology Course 1</a:t>
            </a:r>
            <a:endParaRPr lang="en-US" sz="4000" dirty="0"/>
          </a:p>
        </p:txBody>
      </p:sp>
      <p:sp>
        <p:nvSpPr>
          <p:cNvPr id="3" name="Subtitle 2"/>
          <p:cNvSpPr>
            <a:spLocks noGrp="1"/>
          </p:cNvSpPr>
          <p:nvPr>
            <p:ph type="subTitle" idx="1"/>
          </p:nvPr>
        </p:nvSpPr>
        <p:spPr/>
        <p:txBody>
          <a:bodyPr/>
          <a:lstStyle/>
          <a:p>
            <a:r>
              <a:rPr lang="en-US" dirty="0" smtClean="0"/>
              <a:t>Heather Han, LMT, MSCP</a:t>
            </a:r>
            <a:endParaRPr lang="en-US" dirty="0"/>
          </a:p>
        </p:txBody>
      </p:sp>
      <p:pic>
        <p:nvPicPr>
          <p:cNvPr id="5" name="Picture 4" descr="feet.gif"/>
          <p:cNvPicPr>
            <a:picLocks noChangeAspect="1"/>
          </p:cNvPicPr>
          <p:nvPr/>
        </p:nvPicPr>
        <p:blipFill>
          <a:blip r:embed="rId2" cstate="print"/>
          <a:stretch>
            <a:fillRect/>
          </a:stretch>
        </p:blipFill>
        <p:spPr>
          <a:xfrm>
            <a:off x="6400800" y="4648200"/>
            <a:ext cx="914400" cy="18653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lexology.jpg"/>
          <p:cNvPicPr>
            <a:picLocks noGrp="1" noChangeAspect="1"/>
          </p:cNvPicPr>
          <p:nvPr>
            <p:ph sz="quarter" idx="1"/>
          </p:nvPr>
        </p:nvPicPr>
        <p:blipFill>
          <a:blip r:embed="rId2" cstate="print"/>
          <a:stretch>
            <a:fillRect/>
          </a:stretch>
        </p:blipFill>
        <p:spPr>
          <a:xfrm>
            <a:off x="609600" y="609600"/>
            <a:ext cx="7244763" cy="55610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ot-reflexology-chart.jpg"/>
          <p:cNvPicPr>
            <a:picLocks noGrp="1" noChangeAspect="1"/>
          </p:cNvPicPr>
          <p:nvPr>
            <p:ph sz="quarter" idx="1"/>
          </p:nvPr>
        </p:nvPicPr>
        <p:blipFill>
          <a:blip r:embed="rId2" cstate="print"/>
          <a:stretch>
            <a:fillRect/>
          </a:stretch>
        </p:blipFill>
        <p:spPr>
          <a:xfrm>
            <a:off x="609600" y="381000"/>
            <a:ext cx="5783247" cy="60102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ot-Massage-Reflexology.jpg"/>
          <p:cNvPicPr>
            <a:picLocks noGrp="1" noChangeAspect="1"/>
          </p:cNvPicPr>
          <p:nvPr>
            <p:ph sz="quarter" idx="1"/>
          </p:nvPr>
        </p:nvPicPr>
        <p:blipFill>
          <a:blip r:embed="rId2" cstate="print"/>
          <a:stretch>
            <a:fillRect/>
          </a:stretch>
        </p:blipFill>
        <p:spPr>
          <a:xfrm>
            <a:off x="381000" y="0"/>
            <a:ext cx="8284960" cy="6400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lexology.gif"/>
          <p:cNvPicPr>
            <a:picLocks noGrp="1" noChangeAspect="1"/>
          </p:cNvPicPr>
          <p:nvPr>
            <p:ph sz="quarter" idx="1"/>
          </p:nvPr>
        </p:nvPicPr>
        <p:blipFill>
          <a:blip r:embed="rId2" cstate="print"/>
          <a:stretch>
            <a:fillRect/>
          </a:stretch>
        </p:blipFill>
        <p:spPr>
          <a:xfrm>
            <a:off x="457200" y="304800"/>
            <a:ext cx="7010400" cy="651736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lexology2.jpg"/>
          <p:cNvPicPr>
            <a:picLocks noGrp="1" noChangeAspect="1"/>
          </p:cNvPicPr>
          <p:nvPr>
            <p:ph sz="quarter" idx="1"/>
          </p:nvPr>
        </p:nvPicPr>
        <p:blipFill>
          <a:blip r:embed="rId2" cstate="print"/>
          <a:stretch>
            <a:fillRect/>
          </a:stretch>
        </p:blipFill>
        <p:spPr>
          <a:xfrm>
            <a:off x="609600" y="384175"/>
            <a:ext cx="7524627" cy="64738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lexology_foot_chart.gif"/>
          <p:cNvPicPr>
            <a:picLocks noGrp="1" noChangeAspect="1"/>
          </p:cNvPicPr>
          <p:nvPr>
            <p:ph sz="quarter" idx="1"/>
          </p:nvPr>
        </p:nvPicPr>
        <p:blipFill>
          <a:blip r:embed="rId2" cstate="print"/>
          <a:stretch>
            <a:fillRect/>
          </a:stretch>
        </p:blipFill>
        <p:spPr>
          <a:xfrm>
            <a:off x="0" y="457200"/>
            <a:ext cx="8918313" cy="5715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one_therapymap1.gif"/>
          <p:cNvPicPr>
            <a:picLocks noChangeAspect="1"/>
          </p:cNvPicPr>
          <p:nvPr/>
        </p:nvPicPr>
        <p:blipFill>
          <a:blip r:embed="rId2" cstate="print"/>
          <a:stretch>
            <a:fillRect/>
          </a:stretch>
        </p:blipFill>
        <p:spPr>
          <a:xfrm>
            <a:off x="4840805" y="902840"/>
            <a:ext cx="4303195" cy="5955160"/>
          </a:xfrm>
          <a:prstGeom prst="rect">
            <a:avLst/>
          </a:prstGeom>
        </p:spPr>
      </p:pic>
      <p:sp>
        <p:nvSpPr>
          <p:cNvPr id="2" name="Title 1"/>
          <p:cNvSpPr>
            <a:spLocks noGrp="1"/>
          </p:cNvSpPr>
          <p:nvPr>
            <p:ph type="title"/>
          </p:nvPr>
        </p:nvSpPr>
        <p:spPr/>
        <p:txBody>
          <a:bodyPr/>
          <a:lstStyle/>
          <a:p>
            <a:r>
              <a:rPr lang="en-US" dirty="0" smtClean="0"/>
              <a:t>Zone Therapy</a:t>
            </a:r>
            <a:endParaRPr lang="en-US" dirty="0"/>
          </a:p>
        </p:txBody>
      </p:sp>
      <p:sp>
        <p:nvSpPr>
          <p:cNvPr id="3" name="Content Placeholder 2"/>
          <p:cNvSpPr>
            <a:spLocks noGrp="1"/>
          </p:cNvSpPr>
          <p:nvPr>
            <p:ph sz="quarter" idx="1"/>
          </p:nvPr>
        </p:nvSpPr>
        <p:spPr>
          <a:xfrm>
            <a:off x="381000" y="1295400"/>
            <a:ext cx="7467600" cy="4873752"/>
          </a:xfrm>
        </p:spPr>
        <p:txBody>
          <a:bodyPr/>
          <a:lstStyle/>
          <a:p>
            <a:r>
              <a:rPr lang="en-US" dirty="0" smtClean="0"/>
              <a:t>Zone therapy- what happens in one part of Zone it can affect any organ or gland in that Zone, viewed as simplified meridian system</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Reflexology Vocabulary</a:t>
            </a:r>
            <a:br>
              <a:rPr lang="en-US" dirty="0" smtClean="0"/>
            </a:br>
            <a:endParaRPr lang="en-US" dirty="0"/>
          </a:p>
        </p:txBody>
      </p:sp>
      <p:sp>
        <p:nvSpPr>
          <p:cNvPr id="3" name="Content Placeholder 2"/>
          <p:cNvSpPr>
            <a:spLocks noGrp="1"/>
          </p:cNvSpPr>
          <p:nvPr>
            <p:ph sz="quarter" idx="1"/>
          </p:nvPr>
        </p:nvSpPr>
        <p:spPr/>
        <p:txBody>
          <a:bodyPr/>
          <a:lstStyle/>
          <a:p>
            <a:pPr lvl="0" latinLnBrk="1"/>
            <a:r>
              <a:rPr lang="en-US" dirty="0" smtClean="0"/>
              <a:t>Metatarsal- Long bones of the feet</a:t>
            </a:r>
          </a:p>
          <a:p>
            <a:pPr lvl="0" latinLnBrk="1"/>
            <a:r>
              <a:rPr lang="en-US" dirty="0" smtClean="0"/>
              <a:t>Dorsal- top surface of the foot</a:t>
            </a:r>
          </a:p>
          <a:p>
            <a:pPr lvl="0" latinLnBrk="1"/>
            <a:r>
              <a:rPr lang="en-US" dirty="0" smtClean="0"/>
              <a:t>Plantar- Sole of the foot</a:t>
            </a:r>
          </a:p>
          <a:p>
            <a:pPr lvl="0" latinLnBrk="1"/>
            <a:r>
              <a:rPr lang="en-US" dirty="0" err="1" smtClean="0"/>
              <a:t>Dorsiflexion</a:t>
            </a:r>
            <a:r>
              <a:rPr lang="en-US" dirty="0" smtClean="0"/>
              <a:t>- flexing the foot at the ankle</a:t>
            </a:r>
          </a:p>
          <a:p>
            <a:pPr lvl="0" latinLnBrk="1"/>
            <a:r>
              <a:rPr lang="en-US" dirty="0" smtClean="0"/>
              <a:t>Medial- toward the midline of the body</a:t>
            </a:r>
          </a:p>
          <a:p>
            <a:pPr lvl="0" latinLnBrk="1"/>
            <a:r>
              <a:rPr lang="en-US" dirty="0" smtClean="0"/>
              <a:t>Lateral- away from the midline of the body</a:t>
            </a:r>
          </a:p>
          <a:p>
            <a:pPr lvl="0" latinLnBrk="1"/>
            <a:endParaRPr lang="en-US" dirty="0" smtClean="0"/>
          </a:p>
          <a:p>
            <a:endParaRPr lang="en-US" dirty="0"/>
          </a:p>
        </p:txBody>
      </p:sp>
      <p:pic>
        <p:nvPicPr>
          <p:cNvPr id="4" name="Picture 3" descr="GA332002.jpg"/>
          <p:cNvPicPr>
            <a:picLocks noChangeAspect="1"/>
          </p:cNvPicPr>
          <p:nvPr/>
        </p:nvPicPr>
        <p:blipFill>
          <a:blip r:embed="rId2" cstate="print"/>
          <a:stretch>
            <a:fillRect/>
          </a:stretch>
        </p:blipFill>
        <p:spPr>
          <a:xfrm>
            <a:off x="6629400" y="914400"/>
            <a:ext cx="1788459" cy="2895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Relaxation</a:t>
            </a:r>
            <a:endParaRPr lang="en-US" dirty="0"/>
          </a:p>
        </p:txBody>
      </p:sp>
      <p:sp>
        <p:nvSpPr>
          <p:cNvPr id="3" name="Content Placeholder 2"/>
          <p:cNvSpPr>
            <a:spLocks noGrp="1"/>
          </p:cNvSpPr>
          <p:nvPr>
            <p:ph sz="quarter" idx="1"/>
          </p:nvPr>
        </p:nvSpPr>
        <p:spPr/>
        <p:txBody>
          <a:bodyPr>
            <a:normAutofit fontScale="85000" lnSpcReduction="20000"/>
          </a:bodyPr>
          <a:lstStyle/>
          <a:p>
            <a:pPr lvl="0" latinLnBrk="1"/>
            <a:r>
              <a:rPr lang="en-US" dirty="0" smtClean="0"/>
              <a:t>Ankle range of motion – </a:t>
            </a:r>
            <a:r>
              <a:rPr lang="en-US" dirty="0" err="1" smtClean="0"/>
              <a:t>dorsiflexion</a:t>
            </a:r>
            <a:r>
              <a:rPr lang="en-US" dirty="0" smtClean="0"/>
              <a:t>,  </a:t>
            </a:r>
            <a:r>
              <a:rPr lang="en-US" dirty="0" err="1" smtClean="0"/>
              <a:t>plantarflexion</a:t>
            </a:r>
            <a:endParaRPr lang="en-US" dirty="0" smtClean="0"/>
          </a:p>
          <a:p>
            <a:pPr lvl="0" latinLnBrk="1"/>
            <a:r>
              <a:rPr lang="en-US" dirty="0" smtClean="0"/>
              <a:t>Ankle rotation- hand on dorsal, hand on heel</a:t>
            </a:r>
          </a:p>
          <a:p>
            <a:pPr lvl="0" latinLnBrk="1"/>
            <a:r>
              <a:rPr lang="en-US" dirty="0" smtClean="0"/>
              <a:t>Foot side to side shake</a:t>
            </a:r>
          </a:p>
          <a:p>
            <a:pPr lvl="0" latinLnBrk="1"/>
            <a:r>
              <a:rPr lang="en-US" dirty="0" smtClean="0"/>
              <a:t>Ankle side to side shake</a:t>
            </a:r>
          </a:p>
          <a:p>
            <a:pPr lvl="0" latinLnBrk="1"/>
            <a:r>
              <a:rPr lang="en-US" dirty="0" smtClean="0"/>
              <a:t>Toe side to side shake</a:t>
            </a:r>
          </a:p>
          <a:p>
            <a:pPr lvl="0" latinLnBrk="1"/>
            <a:r>
              <a:rPr lang="en-US" dirty="0" smtClean="0"/>
              <a:t>Toe brush</a:t>
            </a:r>
          </a:p>
          <a:p>
            <a:pPr lvl="0" latinLnBrk="1"/>
            <a:r>
              <a:rPr lang="en-US" dirty="0" smtClean="0"/>
              <a:t>toe rotation </a:t>
            </a:r>
          </a:p>
          <a:p>
            <a:pPr lvl="0" latinLnBrk="1"/>
            <a:r>
              <a:rPr lang="en-US" dirty="0" smtClean="0"/>
              <a:t>Spinal Twist (medial)</a:t>
            </a:r>
          </a:p>
          <a:p>
            <a:pPr lvl="0" latinLnBrk="1"/>
            <a:r>
              <a:rPr lang="en-US" dirty="0" smtClean="0"/>
              <a:t>Metatarsal press (plantar)</a:t>
            </a:r>
          </a:p>
          <a:p>
            <a:pPr lvl="0" latinLnBrk="1"/>
            <a:r>
              <a:rPr lang="en-US" dirty="0" smtClean="0"/>
              <a:t>Metatarsal roll</a:t>
            </a:r>
          </a:p>
          <a:p>
            <a:pPr lvl="0" latinLnBrk="1"/>
            <a:r>
              <a:rPr lang="en-US" dirty="0" smtClean="0"/>
              <a:t>Foot pinching (lateral)</a:t>
            </a:r>
          </a:p>
          <a:p>
            <a:pPr lvl="0" latinLnBrk="1"/>
            <a:r>
              <a:rPr lang="en-US" dirty="0" smtClean="0"/>
              <a:t>Achilles tendon stretch</a:t>
            </a:r>
          </a:p>
          <a:p>
            <a:pPr lvl="0" latinLnBrk="1"/>
            <a:r>
              <a:rPr lang="en-US" dirty="0" smtClean="0"/>
              <a:t>Diaphragm tension relaxer</a:t>
            </a:r>
          </a:p>
          <a:p>
            <a:pPr lvl="0" latinLnBrk="1"/>
            <a:r>
              <a:rPr lang="en-US" dirty="0" smtClean="0"/>
              <a:t>Make it up- wringing circular friction, percussion, </a:t>
            </a:r>
          </a:p>
          <a:p>
            <a:pPr lvl="0" latinLnBrk="1">
              <a:buNone/>
            </a:pPr>
            <a:r>
              <a:rPr lang="en-US" dirty="0" smtClean="0"/>
              <a:t>nerve stroke</a:t>
            </a:r>
          </a:p>
          <a:p>
            <a:endParaRPr lang="en-US" dirty="0"/>
          </a:p>
        </p:txBody>
      </p:sp>
      <p:pic>
        <p:nvPicPr>
          <p:cNvPr id="4" name="Picture 3" descr="964515.jpg"/>
          <p:cNvPicPr>
            <a:picLocks noChangeAspect="1"/>
          </p:cNvPicPr>
          <p:nvPr/>
        </p:nvPicPr>
        <p:blipFill>
          <a:blip r:embed="rId2" cstate="print"/>
          <a:stretch>
            <a:fillRect/>
          </a:stretch>
        </p:blipFill>
        <p:spPr>
          <a:xfrm>
            <a:off x="5257800" y="2286000"/>
            <a:ext cx="2286000" cy="343911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sz="quarter" idx="1"/>
          </p:nvPr>
        </p:nvSpPr>
        <p:spPr/>
        <p:txBody>
          <a:bodyPr/>
          <a:lstStyle/>
          <a:p>
            <a:pPr latinLnBrk="1"/>
            <a:r>
              <a:rPr lang="en-US" dirty="0" err="1" smtClean="0"/>
              <a:t>Thumbwalking</a:t>
            </a:r>
            <a:r>
              <a:rPr lang="en-US" dirty="0" smtClean="0"/>
              <a:t>- most areas, primarily plantar</a:t>
            </a:r>
          </a:p>
          <a:p>
            <a:pPr latinLnBrk="1">
              <a:buNone/>
            </a:pPr>
            <a:r>
              <a:rPr lang="en-US" dirty="0" smtClean="0"/>
              <a:t> surface of the foot</a:t>
            </a:r>
          </a:p>
          <a:p>
            <a:pPr latinLnBrk="1"/>
            <a:r>
              <a:rPr lang="en-US" dirty="0" smtClean="0"/>
              <a:t>Finger roll- brain- distal toe</a:t>
            </a:r>
          </a:p>
          <a:p>
            <a:pPr latinLnBrk="1"/>
            <a:r>
              <a:rPr lang="en-US" dirty="0" smtClean="0"/>
              <a:t>Finger walk- dorsal foot</a:t>
            </a:r>
          </a:p>
          <a:p>
            <a:pPr latinLnBrk="1"/>
            <a:r>
              <a:rPr lang="en-US" dirty="0" smtClean="0"/>
              <a:t>Hook in and pull back- pituitary, </a:t>
            </a:r>
            <a:r>
              <a:rPr lang="en-US" dirty="0" err="1" smtClean="0"/>
              <a:t>ileocecal</a:t>
            </a:r>
            <a:r>
              <a:rPr lang="en-US" dirty="0" smtClean="0"/>
              <a:t> valve, sigmoid flexure</a:t>
            </a:r>
          </a:p>
          <a:p>
            <a:pPr latinLnBrk="1"/>
            <a:r>
              <a:rPr lang="en-US" dirty="0" smtClean="0"/>
              <a:t>Rotate- spine, diaphragm, lymph drain</a:t>
            </a:r>
          </a:p>
          <a:p>
            <a:endParaRPr lang="en-US" dirty="0"/>
          </a:p>
        </p:txBody>
      </p:sp>
      <p:pic>
        <p:nvPicPr>
          <p:cNvPr id="4" name="Picture 3" descr="IS862-055.jpg"/>
          <p:cNvPicPr>
            <a:picLocks noChangeAspect="1"/>
          </p:cNvPicPr>
          <p:nvPr/>
        </p:nvPicPr>
        <p:blipFill>
          <a:blip r:embed="rId2" cstate="print"/>
          <a:stretch>
            <a:fillRect/>
          </a:stretch>
        </p:blipFill>
        <p:spPr>
          <a:xfrm>
            <a:off x="914400" y="4724400"/>
            <a:ext cx="1447800" cy="193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Reflexology Course 1</a:t>
            </a:r>
            <a:endParaRPr lang="en-US" dirty="0"/>
          </a:p>
        </p:txBody>
      </p:sp>
      <p:sp>
        <p:nvSpPr>
          <p:cNvPr id="3" name="Content Placeholder 2"/>
          <p:cNvSpPr>
            <a:spLocks noGrp="1"/>
          </p:cNvSpPr>
          <p:nvPr>
            <p:ph sz="quarter" idx="1"/>
          </p:nvPr>
        </p:nvSpPr>
        <p:spPr/>
        <p:txBody>
          <a:bodyPr/>
          <a:lstStyle/>
          <a:p>
            <a:r>
              <a:rPr lang="en-US" dirty="0" smtClean="0"/>
              <a:t>Course Description:  Students completing this course will be able to understand and discuss the theory and history of reflexology.  They will learn the basic anatomy and physiology of the body and the locations of the corresponding reflex points on the feet and the various techniques to work them.  Upon completion they will be able to give a full 1- hour reflexology session.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pPr lvl="0" latinLnBrk="1"/>
            <a:r>
              <a:rPr lang="en-US" dirty="0" smtClean="0"/>
              <a:t>Draw and label the horizontal and vertical guidelines on a foot</a:t>
            </a:r>
          </a:p>
          <a:p>
            <a:pPr lvl="0" latinLnBrk="1"/>
            <a:r>
              <a:rPr lang="en-US" dirty="0" smtClean="0"/>
              <a:t>Practice relaxation techniques learned and record the clients reactions and your experience</a:t>
            </a:r>
          </a:p>
          <a:p>
            <a:endParaRPr lang="en-US" dirty="0"/>
          </a:p>
        </p:txBody>
      </p:sp>
      <p:pic>
        <p:nvPicPr>
          <p:cNvPr id="4" name="Picture 2" descr="C:\Users\Heather\Desktop\Massage\Schools\KCC Reflexology\50_reflex_points.tif"/>
          <p:cNvPicPr>
            <a:picLocks noChangeAspect="1" noChangeArrowheads="1"/>
          </p:cNvPicPr>
          <p:nvPr/>
        </p:nvPicPr>
        <p:blipFill>
          <a:blip r:embed="rId2" cstate="print"/>
          <a:srcRect/>
          <a:stretch>
            <a:fillRect/>
          </a:stretch>
        </p:blipFill>
        <p:spPr bwMode="auto">
          <a:xfrm>
            <a:off x="1037478" y="3645333"/>
            <a:ext cx="3763122" cy="290786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lvl="0" latinLnBrk="1"/>
            <a:r>
              <a:rPr lang="en-US" dirty="0" smtClean="0"/>
              <a:t>Review the history of reflexology</a:t>
            </a:r>
          </a:p>
          <a:p>
            <a:pPr lvl="0" latinLnBrk="1"/>
            <a:r>
              <a:rPr lang="en-US" dirty="0" smtClean="0"/>
              <a:t>Current Reflexology Organizations</a:t>
            </a:r>
          </a:p>
          <a:p>
            <a:pPr lvl="0" latinLnBrk="1"/>
            <a:r>
              <a:rPr lang="en-US" dirty="0" smtClean="0"/>
              <a:t>Contraindications for reflexology</a:t>
            </a:r>
          </a:p>
          <a:p>
            <a:pPr lvl="0" latinLnBrk="1"/>
            <a:r>
              <a:rPr lang="en-US" dirty="0" smtClean="0"/>
              <a:t>Basic technique: Thumb walking</a:t>
            </a:r>
          </a:p>
          <a:p>
            <a:endParaRPr lang="en-US" dirty="0"/>
          </a:p>
        </p:txBody>
      </p:sp>
      <p:sp>
        <p:nvSpPr>
          <p:cNvPr id="4" name="Title 1"/>
          <p:cNvSpPr>
            <a:spLocks noGrp="1"/>
          </p:cNvSpPr>
          <p:nvPr>
            <p:ph type="title"/>
          </p:nvPr>
        </p:nvSpPr>
        <p:spPr/>
        <p:txBody>
          <a:bodyPr/>
          <a:lstStyle/>
          <a:p>
            <a:r>
              <a:rPr lang="en-US" dirty="0" smtClean="0"/>
              <a:t>Class 2 Objectives</a:t>
            </a:r>
            <a:endParaRPr lang="en-US" dirty="0"/>
          </a:p>
        </p:txBody>
      </p:sp>
      <p:pic>
        <p:nvPicPr>
          <p:cNvPr id="5" name="Picture 4" descr="u10049611.jpg"/>
          <p:cNvPicPr>
            <a:picLocks noChangeAspect="1"/>
          </p:cNvPicPr>
          <p:nvPr/>
        </p:nvPicPr>
        <p:blipFill>
          <a:blip r:embed="rId2" cstate="print"/>
          <a:stretch>
            <a:fillRect/>
          </a:stretch>
        </p:blipFill>
        <p:spPr>
          <a:xfrm>
            <a:off x="6553200" y="1447800"/>
            <a:ext cx="1671469" cy="2514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Reflexology</a:t>
            </a:r>
            <a:endParaRPr lang="en-US" dirty="0"/>
          </a:p>
        </p:txBody>
      </p:sp>
      <p:sp>
        <p:nvSpPr>
          <p:cNvPr id="3" name="Content Placeholder 2"/>
          <p:cNvSpPr>
            <a:spLocks noGrp="1"/>
          </p:cNvSpPr>
          <p:nvPr>
            <p:ph sz="quarter" idx="1"/>
          </p:nvPr>
        </p:nvSpPr>
        <p:spPr/>
        <p:txBody>
          <a:bodyPr>
            <a:normAutofit fontScale="77500" lnSpcReduction="20000"/>
          </a:bodyPr>
          <a:lstStyle/>
          <a:p>
            <a:pPr lvl="0" latinLnBrk="1"/>
            <a:r>
              <a:rPr lang="en-US" dirty="0" smtClean="0"/>
              <a:t>2330 BC- Wall painting in Egyptian Physicians tomb</a:t>
            </a:r>
          </a:p>
          <a:p>
            <a:pPr lvl="0" latinLnBrk="1"/>
            <a:r>
              <a:rPr lang="en-US" dirty="0" smtClean="0"/>
              <a:t>Evidence of reflexology in China, Japan, India,  Europe</a:t>
            </a:r>
          </a:p>
          <a:p>
            <a:pPr lvl="0" latinLnBrk="1"/>
            <a:r>
              <a:rPr lang="en-US" dirty="0" smtClean="0"/>
              <a:t>Zone therapy discovered by physician in Boston who studied in Europe- used hands to treat</a:t>
            </a:r>
          </a:p>
          <a:p>
            <a:pPr lvl="0" latinLnBrk="1"/>
            <a:r>
              <a:rPr lang="en-US" dirty="0" smtClean="0"/>
              <a:t>1917 “ Zone therapy, or Relieving Pain at Home” Dr William Fitzgerald</a:t>
            </a:r>
          </a:p>
          <a:p>
            <a:pPr lvl="0" latinLnBrk="1"/>
            <a:r>
              <a:rPr lang="en-US" dirty="0" smtClean="0"/>
              <a:t>1919 “Zone Therapy Simplified” by Dr Joe Shelby Riley a colleague of William Fitzgerald</a:t>
            </a:r>
          </a:p>
          <a:p>
            <a:pPr lvl="0" latinLnBrk="1"/>
            <a:r>
              <a:rPr lang="en-US" dirty="0" smtClean="0"/>
              <a:t>1938 “  the stories the feet can tell”  Eunice Ingham- a physiotherapist at Dr </a:t>
            </a:r>
            <a:r>
              <a:rPr lang="en-US" dirty="0" err="1" smtClean="0"/>
              <a:t>Rileys</a:t>
            </a:r>
            <a:r>
              <a:rPr lang="en-US" dirty="0" smtClean="0"/>
              <a:t> office began mapping reflexes, known as founder of foot reflexology</a:t>
            </a:r>
          </a:p>
          <a:p>
            <a:pPr lvl="0" latinLnBrk="1"/>
            <a:r>
              <a:rPr lang="en-US" dirty="0" smtClean="0"/>
              <a:t>1951 “ the stories the feet have told” Eunice Ingham</a:t>
            </a:r>
          </a:p>
          <a:p>
            <a:pPr lvl="0" latinLnBrk="1"/>
            <a:r>
              <a:rPr lang="en-US" dirty="0" smtClean="0"/>
              <a:t>Nephew of Eunice Ingham, </a:t>
            </a:r>
            <a:r>
              <a:rPr lang="en-US" dirty="0" err="1" smtClean="0"/>
              <a:t>Dwyght</a:t>
            </a:r>
            <a:r>
              <a:rPr lang="en-US" dirty="0" smtClean="0"/>
              <a:t> Byers received relief from asthma and hay fever and is head of the International Institute of Reflexology</a:t>
            </a:r>
          </a:p>
          <a:p>
            <a:pPr lvl="0" latinLnBrk="1"/>
            <a:r>
              <a:rPr lang="en-US" dirty="0" smtClean="0"/>
              <a:t>International Council of </a:t>
            </a:r>
            <a:r>
              <a:rPr lang="en-US" dirty="0" err="1" smtClean="0"/>
              <a:t>Reflexologists</a:t>
            </a:r>
            <a:endParaRPr lang="en-US" dirty="0" smtClean="0"/>
          </a:p>
          <a:p>
            <a:pPr lvl="0" latinLnBrk="1"/>
            <a:r>
              <a:rPr lang="en-US" dirty="0" smtClean="0"/>
              <a:t>Reflexology association of America</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gyptian_reflexology.png"/>
          <p:cNvPicPr>
            <a:picLocks noGrp="1" noChangeAspect="1"/>
          </p:cNvPicPr>
          <p:nvPr>
            <p:ph sz="quarter" idx="1"/>
          </p:nvPr>
        </p:nvPicPr>
        <p:blipFill>
          <a:blip r:embed="rId2" cstate="print"/>
          <a:stretch>
            <a:fillRect/>
          </a:stretch>
        </p:blipFill>
        <p:spPr>
          <a:xfrm>
            <a:off x="304800" y="533400"/>
            <a:ext cx="7848600" cy="572947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Eunice Ingham and Dwight Byers</a:t>
            </a:r>
            <a:endParaRPr lang="en-US" dirty="0"/>
          </a:p>
        </p:txBody>
      </p:sp>
      <p:pic>
        <p:nvPicPr>
          <p:cNvPr id="4" name="Content Placeholder 3" descr="woman.jpg"/>
          <p:cNvPicPr>
            <a:picLocks noGrp="1" noChangeAspect="1"/>
          </p:cNvPicPr>
          <p:nvPr>
            <p:ph sz="quarter" idx="1"/>
          </p:nvPr>
        </p:nvPicPr>
        <p:blipFill>
          <a:blip r:embed="rId2" cstate="print"/>
          <a:stretch>
            <a:fillRect/>
          </a:stretch>
        </p:blipFill>
        <p:spPr>
          <a:xfrm>
            <a:off x="685800" y="1600200"/>
            <a:ext cx="2765177" cy="4873625"/>
          </a:xfrm>
        </p:spPr>
      </p:pic>
      <p:pic>
        <p:nvPicPr>
          <p:cNvPr id="5" name="Picture 4" descr="dbyers.jpg"/>
          <p:cNvPicPr>
            <a:picLocks noChangeAspect="1"/>
          </p:cNvPicPr>
          <p:nvPr/>
        </p:nvPicPr>
        <p:blipFill>
          <a:blip r:embed="rId3" cstate="print"/>
          <a:stretch>
            <a:fillRect/>
          </a:stretch>
        </p:blipFill>
        <p:spPr>
          <a:xfrm>
            <a:off x="4114799" y="1752600"/>
            <a:ext cx="2701559" cy="3886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Reflexology Associations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International Council of </a:t>
            </a:r>
            <a:r>
              <a:rPr lang="en-US" b="1" dirty="0" err="1" smtClean="0"/>
              <a:t>Reflexologists</a:t>
            </a:r>
            <a:r>
              <a:rPr lang="en-US" b="1" dirty="0" smtClean="0"/>
              <a:t>  Liza Thomas, Membership Secretary</a:t>
            </a:r>
            <a:br>
              <a:rPr lang="en-US" b="1" dirty="0" smtClean="0"/>
            </a:br>
            <a:r>
              <a:rPr lang="en-US" b="1" dirty="0" smtClean="0"/>
              <a:t>142 Edmonds Road, </a:t>
            </a:r>
            <a:br>
              <a:rPr lang="en-US" b="1" dirty="0" smtClean="0"/>
            </a:br>
            <a:r>
              <a:rPr lang="en-US" b="1" dirty="0" smtClean="0"/>
              <a:t>Glenwood, Durban 4001</a:t>
            </a:r>
            <a:br>
              <a:rPr lang="en-US" b="1" dirty="0" smtClean="0"/>
            </a:br>
            <a:r>
              <a:rPr lang="en-US" b="1" dirty="0" smtClean="0"/>
              <a:t>South Africa</a:t>
            </a:r>
          </a:p>
          <a:p>
            <a:endParaRPr lang="en-US" b="1" dirty="0" smtClean="0"/>
          </a:p>
          <a:p>
            <a:r>
              <a:rPr lang="en-US" b="1" dirty="0" smtClean="0"/>
              <a:t>Reflexology Association of America</a:t>
            </a:r>
            <a:br>
              <a:rPr lang="en-US" b="1" dirty="0" smtClean="0"/>
            </a:br>
            <a:r>
              <a:rPr lang="en-US" b="1" dirty="0" smtClean="0"/>
              <a:t>375 North Stephanie Street </a:t>
            </a:r>
            <a:br>
              <a:rPr lang="en-US" b="1" dirty="0" smtClean="0"/>
            </a:br>
            <a:r>
              <a:rPr lang="en-US" b="1" dirty="0" smtClean="0"/>
              <a:t>Suite 1411 </a:t>
            </a:r>
            <a:br>
              <a:rPr lang="en-US" b="1" dirty="0" smtClean="0"/>
            </a:br>
            <a:r>
              <a:rPr lang="en-US" b="1" dirty="0" smtClean="0"/>
              <a:t>Henderson, NV 89014</a:t>
            </a:r>
          </a:p>
          <a:p>
            <a:endParaRPr lang="en-US" b="1" dirty="0" smtClean="0"/>
          </a:p>
          <a:p>
            <a:r>
              <a:rPr lang="en-US" b="1" dirty="0" smtClean="0"/>
              <a:t>State Reflexology Associations</a:t>
            </a:r>
          </a:p>
          <a:p>
            <a:pPr>
              <a:buNone/>
            </a:pPr>
            <a:r>
              <a:rPr lang="en-US" b="1" dirty="0" smtClean="0"/>
              <a:t>    Reflexology Association of Hawaii  (RAH)</a:t>
            </a:r>
            <a:br>
              <a:rPr lang="en-US" b="1" dirty="0" smtClean="0"/>
            </a:br>
            <a:r>
              <a:rPr lang="en-US" b="1" dirty="0" smtClean="0"/>
              <a:t>465  </a:t>
            </a:r>
            <a:r>
              <a:rPr lang="en-US" b="1" dirty="0" err="1" smtClean="0"/>
              <a:t>Kapahulu</a:t>
            </a:r>
            <a:r>
              <a:rPr lang="en-US" b="1" dirty="0" smtClean="0"/>
              <a:t> Ave, Ste. 2A</a:t>
            </a:r>
            <a:br>
              <a:rPr lang="en-US" b="1" dirty="0" smtClean="0"/>
            </a:br>
            <a:r>
              <a:rPr lang="en-US" b="1" dirty="0" smtClean="0"/>
              <a:t>Honolulu, HI  96815</a:t>
            </a:r>
            <a:r>
              <a:rPr lang="en-US" dirty="0" smtClean="0"/>
              <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a:t>
            </a:r>
            <a:endParaRPr lang="en-US" dirty="0"/>
          </a:p>
        </p:txBody>
      </p:sp>
      <p:sp>
        <p:nvSpPr>
          <p:cNvPr id="3" name="Content Placeholder 2"/>
          <p:cNvSpPr>
            <a:spLocks noGrp="1"/>
          </p:cNvSpPr>
          <p:nvPr>
            <p:ph sz="quarter" idx="1"/>
          </p:nvPr>
        </p:nvSpPr>
        <p:spPr/>
        <p:txBody>
          <a:bodyPr>
            <a:normAutofit lnSpcReduction="10000"/>
          </a:bodyPr>
          <a:lstStyle/>
          <a:p>
            <a:pPr lvl="0" latinLnBrk="1"/>
            <a:r>
              <a:rPr lang="en-US" dirty="0" smtClean="0"/>
              <a:t>Reflexology does not – diagnose, prescribe or treat for a specific illness</a:t>
            </a:r>
          </a:p>
          <a:p>
            <a:pPr lvl="0" latinLnBrk="1"/>
            <a:r>
              <a:rPr lang="en-US" dirty="0" smtClean="0"/>
              <a:t>Do not claim to cure</a:t>
            </a:r>
          </a:p>
          <a:p>
            <a:pPr lvl="0" latinLnBrk="1"/>
            <a:r>
              <a:rPr lang="en-US" dirty="0" smtClean="0"/>
              <a:t>Consider medical history – remembering it cant hurt anyone or make problem worse</a:t>
            </a:r>
          </a:p>
          <a:p>
            <a:pPr lvl="0" latinLnBrk="1"/>
            <a:r>
              <a:rPr lang="en-US" dirty="0" smtClean="0"/>
              <a:t>For young old or sick- press lighter, shorter sessions, more frequently</a:t>
            </a:r>
          </a:p>
          <a:p>
            <a:pPr lvl="0" latinLnBrk="1"/>
            <a:r>
              <a:rPr lang="en-US" dirty="0" smtClean="0"/>
              <a:t>Watch out for varicose veins, </a:t>
            </a:r>
            <a:r>
              <a:rPr lang="en-US" dirty="0" err="1" smtClean="0"/>
              <a:t>phebitis</a:t>
            </a:r>
            <a:r>
              <a:rPr lang="en-US" dirty="0" smtClean="0"/>
              <a:t>, gangrene, blood clots, osteoporosis, unstable pregnancy</a:t>
            </a:r>
          </a:p>
          <a:p>
            <a:pPr lvl="0" latinLnBrk="1"/>
            <a:r>
              <a:rPr lang="en-US" dirty="0" smtClean="0"/>
              <a:t>Not contraindication for cancer, AIDs or other autoimmune disease</a:t>
            </a:r>
          </a:p>
          <a:p>
            <a:pPr lvl="0" latinLnBrk="1"/>
            <a:r>
              <a:rPr lang="en-US" dirty="0" smtClean="0"/>
              <a:t>Monitor medication for possible reduction</a:t>
            </a:r>
          </a:p>
          <a:p>
            <a:pPr latinLnBrk="1"/>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dirty="0" smtClean="0"/>
              <a:t>Techniques</a:t>
            </a:r>
            <a:br>
              <a:rPr lang="en-US" dirty="0" smtClean="0"/>
            </a:br>
            <a:endParaRPr lang="en-US" dirty="0"/>
          </a:p>
        </p:txBody>
      </p:sp>
      <p:sp>
        <p:nvSpPr>
          <p:cNvPr id="3" name="Content Placeholder 2"/>
          <p:cNvSpPr>
            <a:spLocks noGrp="1"/>
          </p:cNvSpPr>
          <p:nvPr>
            <p:ph sz="quarter" idx="1"/>
          </p:nvPr>
        </p:nvSpPr>
        <p:spPr>
          <a:xfrm>
            <a:off x="457200" y="1066800"/>
            <a:ext cx="7467600" cy="4873752"/>
          </a:xfrm>
        </p:spPr>
        <p:txBody>
          <a:bodyPr/>
          <a:lstStyle/>
          <a:p>
            <a:pPr latinLnBrk="1"/>
            <a:endParaRPr lang="en-US" dirty="0" smtClean="0"/>
          </a:p>
          <a:p>
            <a:pPr latinLnBrk="1"/>
            <a:r>
              <a:rPr lang="en-US" dirty="0" err="1" smtClean="0"/>
              <a:t>Thumbwalking</a:t>
            </a:r>
            <a:r>
              <a:rPr lang="en-US" dirty="0" smtClean="0"/>
              <a:t>- most areas, primarily plantar</a:t>
            </a:r>
          </a:p>
          <a:p>
            <a:pPr latinLnBrk="1">
              <a:buNone/>
            </a:pPr>
            <a:r>
              <a:rPr lang="en-US" dirty="0" smtClean="0"/>
              <a:t> surface of the foot</a:t>
            </a:r>
          </a:p>
          <a:p>
            <a:pPr latinLnBrk="1"/>
            <a:r>
              <a:rPr lang="en-US" dirty="0" smtClean="0"/>
              <a:t>It inches forward not backward or side to side</a:t>
            </a:r>
          </a:p>
          <a:p>
            <a:pPr latinLnBrk="1"/>
            <a:r>
              <a:rPr lang="en-US" dirty="0" smtClean="0"/>
              <a:t>Constant pressure applied with lateral edge of</a:t>
            </a:r>
          </a:p>
          <a:p>
            <a:pPr latinLnBrk="1">
              <a:buNone/>
            </a:pPr>
            <a:r>
              <a:rPr lang="en-US" dirty="0" smtClean="0"/>
              <a:t> the thumb</a:t>
            </a:r>
          </a:p>
          <a:p>
            <a:pPr latinLnBrk="1"/>
            <a:r>
              <a:rPr lang="en-US" dirty="0" smtClean="0"/>
              <a:t>Thumb remains slightly bent while moving</a:t>
            </a:r>
          </a:p>
          <a:p>
            <a:pPr latinLnBrk="1">
              <a:buNone/>
            </a:pPr>
            <a:r>
              <a:rPr lang="en-US" dirty="0" smtClean="0"/>
              <a:t> forward</a:t>
            </a:r>
          </a:p>
          <a:p>
            <a:pPr latinLnBrk="1"/>
            <a:r>
              <a:rPr lang="en-US" dirty="0" smtClean="0"/>
              <a:t>Support foot with holding hand</a:t>
            </a:r>
          </a:p>
          <a:p>
            <a:endParaRPr lang="en-US" dirty="0"/>
          </a:p>
        </p:txBody>
      </p:sp>
      <p:pic>
        <p:nvPicPr>
          <p:cNvPr id="4" name="Picture 3" descr="IS862-055.jpg"/>
          <p:cNvPicPr>
            <a:picLocks noChangeAspect="1"/>
          </p:cNvPicPr>
          <p:nvPr/>
        </p:nvPicPr>
        <p:blipFill>
          <a:blip r:embed="rId2" cstate="print"/>
          <a:stretch>
            <a:fillRect/>
          </a:stretch>
        </p:blipFill>
        <p:spPr>
          <a:xfrm>
            <a:off x="7467600" y="1447800"/>
            <a:ext cx="1209675" cy="161925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br>
              <a:rPr lang="en-US" dirty="0" smtClean="0"/>
            </a:br>
            <a:endParaRPr lang="en-US" dirty="0"/>
          </a:p>
        </p:txBody>
      </p:sp>
      <p:sp>
        <p:nvSpPr>
          <p:cNvPr id="3" name="Content Placeholder 2"/>
          <p:cNvSpPr>
            <a:spLocks noGrp="1"/>
          </p:cNvSpPr>
          <p:nvPr>
            <p:ph sz="quarter" idx="1"/>
          </p:nvPr>
        </p:nvSpPr>
        <p:spPr>
          <a:xfrm>
            <a:off x="457200" y="1219200"/>
            <a:ext cx="7467600" cy="4873752"/>
          </a:xfrm>
        </p:spPr>
        <p:txBody>
          <a:bodyPr/>
          <a:lstStyle/>
          <a:p>
            <a:pPr lvl="0" latinLnBrk="1"/>
            <a:r>
              <a:rPr lang="en-US" dirty="0" smtClean="0"/>
              <a:t>List 5 contraindications that are important to </a:t>
            </a:r>
          </a:p>
          <a:p>
            <a:pPr lvl="0" latinLnBrk="1">
              <a:buNone/>
            </a:pPr>
            <a:r>
              <a:rPr lang="en-US" dirty="0" smtClean="0"/>
              <a:t>consider when working with a client</a:t>
            </a:r>
          </a:p>
          <a:p>
            <a:pPr lvl="0" latinLnBrk="1"/>
            <a:r>
              <a:rPr lang="en-US" dirty="0" smtClean="0"/>
              <a:t>Practice relaxation techniques and</a:t>
            </a:r>
          </a:p>
          <a:p>
            <a:pPr lvl="0" latinLnBrk="1">
              <a:buNone/>
            </a:pPr>
            <a:r>
              <a:rPr lang="en-US" dirty="0" err="1" smtClean="0"/>
              <a:t>thumbwalking</a:t>
            </a:r>
            <a:r>
              <a:rPr lang="en-US" dirty="0" smtClean="0"/>
              <a:t> and record the clients reactions</a:t>
            </a:r>
          </a:p>
          <a:p>
            <a:pPr lvl="0" latinLnBrk="1">
              <a:buNone/>
            </a:pPr>
            <a:r>
              <a:rPr lang="en-US" dirty="0" smtClean="0"/>
              <a:t> and your experience</a:t>
            </a:r>
          </a:p>
          <a:p>
            <a:pPr latinLnBrk="1">
              <a:buNone/>
            </a:pPr>
            <a:r>
              <a:rPr lang="en-US" dirty="0" smtClean="0"/>
              <a:t>	</a:t>
            </a:r>
          </a:p>
          <a:p>
            <a:endParaRPr lang="en-US" dirty="0"/>
          </a:p>
        </p:txBody>
      </p:sp>
      <p:pic>
        <p:nvPicPr>
          <p:cNvPr id="4" name="Picture 3" descr="PAA266000012.jpg"/>
          <p:cNvPicPr>
            <a:picLocks noChangeAspect="1"/>
          </p:cNvPicPr>
          <p:nvPr/>
        </p:nvPicPr>
        <p:blipFill>
          <a:blip r:embed="rId2" cstate="print"/>
          <a:stretch>
            <a:fillRect/>
          </a:stretch>
        </p:blipFill>
        <p:spPr>
          <a:xfrm>
            <a:off x="3733800" y="3422650"/>
            <a:ext cx="2057400" cy="29146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3 Objectives</a:t>
            </a:r>
            <a:endParaRPr lang="en-US" dirty="0"/>
          </a:p>
        </p:txBody>
      </p:sp>
      <p:sp>
        <p:nvSpPr>
          <p:cNvPr id="3" name="Content Placeholder 2"/>
          <p:cNvSpPr>
            <a:spLocks noGrp="1"/>
          </p:cNvSpPr>
          <p:nvPr>
            <p:ph sz="quarter" idx="1"/>
          </p:nvPr>
        </p:nvSpPr>
        <p:spPr/>
        <p:txBody>
          <a:bodyPr/>
          <a:lstStyle/>
          <a:p>
            <a:pPr lvl="0" latinLnBrk="1"/>
            <a:r>
              <a:rPr lang="en-US" dirty="0" smtClean="0"/>
              <a:t>Review treatment guidelines</a:t>
            </a:r>
          </a:p>
          <a:p>
            <a:pPr lvl="0" latinLnBrk="1"/>
            <a:r>
              <a:rPr lang="en-US" dirty="0" smtClean="0"/>
              <a:t>Reflexology Techniques: finger walk, finger rolling, hook in and pull back</a:t>
            </a:r>
          </a:p>
          <a:p>
            <a:pPr lvl="0" latinLnBrk="1"/>
            <a:r>
              <a:rPr lang="en-US" dirty="0" smtClean="0"/>
              <a:t>Learn reflexes 1-14 on chart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 Objectives</a:t>
            </a:r>
            <a:endParaRPr lang="en-US" dirty="0"/>
          </a:p>
        </p:txBody>
      </p:sp>
      <p:sp>
        <p:nvSpPr>
          <p:cNvPr id="3" name="Content Placeholder 2"/>
          <p:cNvSpPr>
            <a:spLocks noGrp="1"/>
          </p:cNvSpPr>
          <p:nvPr>
            <p:ph sz="quarter" idx="1"/>
          </p:nvPr>
        </p:nvSpPr>
        <p:spPr/>
        <p:txBody>
          <a:bodyPr>
            <a:normAutofit lnSpcReduction="10000"/>
          </a:bodyPr>
          <a:lstStyle/>
          <a:p>
            <a:pPr latinLnBrk="1">
              <a:buNone/>
            </a:pPr>
            <a:r>
              <a:rPr lang="en-US" dirty="0" smtClean="0"/>
              <a:t>Introduces reflexology by understanding what it is,  its benefits and how it works, how the reflex </a:t>
            </a:r>
          </a:p>
          <a:p>
            <a:pPr latinLnBrk="1">
              <a:buNone/>
            </a:pPr>
            <a:r>
              <a:rPr lang="en-US" dirty="0" smtClean="0"/>
              <a:t>	points of the feet correspond to parts of the body and basic relaxation techniques</a:t>
            </a:r>
          </a:p>
          <a:p>
            <a:pPr latinLnBrk="1">
              <a:buNone/>
            </a:pPr>
            <a:endParaRPr lang="en-US" dirty="0" smtClean="0"/>
          </a:p>
          <a:p>
            <a:pPr lvl="0" latinLnBrk="1"/>
            <a:r>
              <a:rPr lang="en-US" dirty="0" smtClean="0"/>
              <a:t>Orientation</a:t>
            </a:r>
          </a:p>
          <a:p>
            <a:pPr lvl="0" latinLnBrk="1"/>
            <a:r>
              <a:rPr lang="en-US" dirty="0" smtClean="0"/>
              <a:t>Go over course Syllabus</a:t>
            </a:r>
          </a:p>
          <a:p>
            <a:pPr lvl="0" latinLnBrk="1"/>
            <a:r>
              <a:rPr lang="en-US" dirty="0" smtClean="0"/>
              <a:t>What is Reflexology?</a:t>
            </a:r>
          </a:p>
          <a:p>
            <a:pPr lvl="0" latinLnBrk="1"/>
            <a:r>
              <a:rPr lang="en-US" dirty="0" smtClean="0"/>
              <a:t>How does Reflexology work?</a:t>
            </a:r>
          </a:p>
          <a:p>
            <a:pPr lvl="0" latinLnBrk="1"/>
            <a:r>
              <a:rPr lang="en-US" dirty="0" smtClean="0"/>
              <a:t>What are the benefits of Reflexology?</a:t>
            </a:r>
          </a:p>
          <a:p>
            <a:pPr lvl="0" latinLnBrk="1"/>
            <a:r>
              <a:rPr lang="en-US" dirty="0" smtClean="0"/>
              <a:t>How does the body relate to the feet?</a:t>
            </a:r>
          </a:p>
          <a:p>
            <a:pPr lvl="0" latinLnBrk="1"/>
            <a:r>
              <a:rPr lang="en-US" dirty="0" smtClean="0"/>
              <a:t>Learn Relaxation techniques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treatment</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pPr latinLnBrk="1"/>
            <a:r>
              <a:rPr lang="en-US" dirty="0" smtClean="0"/>
              <a:t>Wash hands, trim nails, watch posture, relax, breath, stay grounded</a:t>
            </a:r>
          </a:p>
          <a:p>
            <a:pPr latinLnBrk="1"/>
            <a:r>
              <a:rPr lang="en-US" dirty="0" smtClean="0"/>
              <a:t>Take medical history</a:t>
            </a:r>
          </a:p>
          <a:p>
            <a:pPr latinLnBrk="1"/>
            <a:r>
              <a:rPr lang="en-US" dirty="0" smtClean="0"/>
              <a:t>For client – no stimulants, depressants or heavy meals before session</a:t>
            </a:r>
          </a:p>
          <a:p>
            <a:pPr latinLnBrk="1"/>
            <a:r>
              <a:rPr lang="en-US" dirty="0" smtClean="0"/>
              <a:t>Medication alcohol or drugs may reduce sensitivity</a:t>
            </a:r>
          </a:p>
          <a:p>
            <a:pPr latinLnBrk="1"/>
            <a:r>
              <a:rPr lang="en-US" dirty="0" smtClean="0"/>
              <a:t>More relaxation and less pressure for first session</a:t>
            </a:r>
          </a:p>
          <a:p>
            <a:pPr latinLnBrk="1"/>
            <a:r>
              <a:rPr lang="en-US" dirty="0" smtClean="0"/>
              <a:t>For sore areas go to pain threshold, work other areas and come back, work from different directions</a:t>
            </a:r>
          </a:p>
          <a:p>
            <a:pPr latinLnBrk="1"/>
            <a:r>
              <a:rPr lang="en-US" dirty="0" smtClean="0"/>
              <a:t>Answer questions in general terms</a:t>
            </a:r>
          </a:p>
          <a:p>
            <a:pPr latinLnBrk="1"/>
            <a:r>
              <a:rPr lang="en-US" dirty="0" smtClean="0"/>
              <a:t>Encourage rest after the session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Techniques</a:t>
            </a:r>
            <a:br>
              <a:rPr lang="en-US" dirty="0" smtClean="0"/>
            </a:br>
            <a:endParaRPr lang="en-US" dirty="0"/>
          </a:p>
        </p:txBody>
      </p:sp>
      <p:sp>
        <p:nvSpPr>
          <p:cNvPr id="3" name="Content Placeholder 2"/>
          <p:cNvSpPr>
            <a:spLocks noGrp="1"/>
          </p:cNvSpPr>
          <p:nvPr>
            <p:ph sz="quarter" idx="1"/>
          </p:nvPr>
        </p:nvSpPr>
        <p:spPr/>
        <p:txBody>
          <a:bodyPr/>
          <a:lstStyle/>
          <a:p>
            <a:pPr latinLnBrk="1"/>
            <a:r>
              <a:rPr lang="en-US" dirty="0" err="1" smtClean="0"/>
              <a:t>Thumbwalking</a:t>
            </a:r>
            <a:r>
              <a:rPr lang="en-US" dirty="0" smtClean="0"/>
              <a:t>- most areas, primarily plantar surface of the foot</a:t>
            </a:r>
          </a:p>
          <a:p>
            <a:pPr latinLnBrk="1"/>
            <a:r>
              <a:rPr lang="en-US" dirty="0" smtClean="0"/>
              <a:t>Finger roll- brain- distal toe- applied with pad of index finger</a:t>
            </a:r>
          </a:p>
          <a:p>
            <a:pPr latinLnBrk="1"/>
            <a:r>
              <a:rPr lang="en-US" dirty="0" smtClean="0"/>
              <a:t>Finger walk- dorsal foot, applied with lateral edge of index finger</a:t>
            </a:r>
          </a:p>
          <a:p>
            <a:pPr latinLnBrk="1"/>
            <a:r>
              <a:rPr lang="en-US" dirty="0" smtClean="0"/>
              <a:t>Hook in and pull back- pituitary, </a:t>
            </a:r>
            <a:r>
              <a:rPr lang="en-US" dirty="0" err="1" smtClean="0"/>
              <a:t>ileocecal</a:t>
            </a:r>
            <a:r>
              <a:rPr lang="en-US" dirty="0" smtClean="0"/>
              <a:t> valve, sigmoid flexure- applied with lateral edge of thumb, sinking in and hooking slightly</a:t>
            </a:r>
          </a:p>
          <a:p>
            <a:pPr latinLnBrk="1"/>
            <a:r>
              <a:rPr lang="en-US" dirty="0" smtClean="0"/>
              <a:t>Rotate- spine, diaphragm, lymph drain</a:t>
            </a:r>
          </a:p>
          <a:p>
            <a:endParaRPr lang="en-US" dirty="0"/>
          </a:p>
        </p:txBody>
      </p:sp>
      <p:pic>
        <p:nvPicPr>
          <p:cNvPr id="4" name="Picture 3" descr="IS862-055.jpg"/>
          <p:cNvPicPr>
            <a:picLocks noChangeAspect="1"/>
          </p:cNvPicPr>
          <p:nvPr/>
        </p:nvPicPr>
        <p:blipFill>
          <a:blip r:embed="rId2" cstate="print"/>
          <a:stretch>
            <a:fillRect/>
          </a:stretch>
        </p:blipFill>
        <p:spPr>
          <a:xfrm>
            <a:off x="3733800" y="304800"/>
            <a:ext cx="990600" cy="1326000"/>
          </a:xfrm>
          <a:prstGeom prst="rect">
            <a:avLst/>
          </a:prstGeom>
        </p:spPr>
      </p:pic>
      <p:pic>
        <p:nvPicPr>
          <p:cNvPr id="5" name="Picture 4" descr="78373-43dg.jpg"/>
          <p:cNvPicPr>
            <a:picLocks noChangeAspect="1"/>
          </p:cNvPicPr>
          <p:nvPr/>
        </p:nvPicPr>
        <p:blipFill>
          <a:blip r:embed="rId3" cstate="print"/>
          <a:stretch>
            <a:fillRect/>
          </a:stretch>
        </p:blipFill>
        <p:spPr>
          <a:xfrm>
            <a:off x="4800600" y="381000"/>
            <a:ext cx="1619250" cy="1219200"/>
          </a:xfrm>
          <a:prstGeom prst="rect">
            <a:avLst/>
          </a:prstGeom>
        </p:spPr>
      </p:pic>
      <p:pic>
        <p:nvPicPr>
          <p:cNvPr id="34818" name="Picture 2" descr="http://www.fotosearch.com/bthumb/CSV/CSV001/k2091454.jpg"/>
          <p:cNvPicPr>
            <a:picLocks noChangeAspect="1" noChangeArrowheads="1"/>
          </p:cNvPicPr>
          <p:nvPr/>
        </p:nvPicPr>
        <p:blipFill>
          <a:blip r:embed="rId4" cstate="print"/>
          <a:srcRect/>
          <a:stretch>
            <a:fillRect/>
          </a:stretch>
        </p:blipFill>
        <p:spPr bwMode="auto">
          <a:xfrm>
            <a:off x="6781800" y="304800"/>
            <a:ext cx="1889123" cy="1066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point locations 1-14</a:t>
            </a:r>
            <a:br>
              <a:rPr lang="en-US" dirty="0" smtClean="0"/>
            </a:br>
            <a:endParaRPr lang="en-US" dirty="0"/>
          </a:p>
        </p:txBody>
      </p:sp>
      <p:sp>
        <p:nvSpPr>
          <p:cNvPr id="3" name="Content Placeholder 2"/>
          <p:cNvSpPr>
            <a:spLocks noGrp="1"/>
          </p:cNvSpPr>
          <p:nvPr>
            <p:ph sz="quarter" idx="1"/>
          </p:nvPr>
        </p:nvSpPr>
        <p:spPr/>
        <p:txBody>
          <a:bodyPr>
            <a:normAutofit/>
          </a:bodyPr>
          <a:lstStyle/>
          <a:p>
            <a:pPr marL="457200" lvl="0" indent="-457200" latinLnBrk="1">
              <a:buFont typeface="+mj-lt"/>
              <a:buAutoNum type="arabicPeriod"/>
            </a:pPr>
            <a:r>
              <a:rPr lang="en-US" dirty="0" smtClean="0"/>
              <a:t>Spine- medial aspect of foot</a:t>
            </a:r>
          </a:p>
          <a:p>
            <a:pPr marL="822960" lvl="1" indent="-457200" latinLnBrk="1">
              <a:buFont typeface="+mj-lt"/>
              <a:buAutoNum type="arabicPeriod"/>
            </a:pPr>
            <a:r>
              <a:rPr lang="en-US" dirty="0" smtClean="0"/>
              <a:t>Cervical- base of big toenail to below joint</a:t>
            </a:r>
          </a:p>
          <a:p>
            <a:pPr marL="822960" lvl="1" indent="-457200" latinLnBrk="1">
              <a:buFont typeface="+mj-lt"/>
              <a:buAutoNum type="arabicPeriod"/>
            </a:pPr>
            <a:r>
              <a:rPr lang="en-US" dirty="0" smtClean="0"/>
              <a:t>Thoracic- below joint to waist</a:t>
            </a:r>
          </a:p>
          <a:p>
            <a:pPr marL="822960" lvl="1" indent="-457200" latinLnBrk="1">
              <a:buFont typeface="+mj-lt"/>
              <a:buAutoNum type="arabicPeriod"/>
            </a:pPr>
            <a:r>
              <a:rPr lang="en-US" dirty="0" smtClean="0"/>
              <a:t>Lumbar- waist to heel</a:t>
            </a:r>
          </a:p>
          <a:p>
            <a:pPr marL="822960" lvl="1" indent="-457200" latinLnBrk="1">
              <a:buFont typeface="+mj-lt"/>
              <a:buAutoNum type="arabicPeriod"/>
            </a:pPr>
            <a:r>
              <a:rPr lang="en-US" dirty="0" smtClean="0"/>
              <a:t>Sacrum- below heel</a:t>
            </a:r>
          </a:p>
          <a:p>
            <a:pPr marL="822960" lvl="1" indent="-457200" latinLnBrk="1">
              <a:buFont typeface="+mj-lt"/>
              <a:buAutoNum type="arabicPeriod"/>
            </a:pPr>
            <a:r>
              <a:rPr lang="en-US" dirty="0" smtClean="0"/>
              <a:t>Coccyx- middle heel</a:t>
            </a:r>
          </a:p>
          <a:p>
            <a:pPr marL="457200" lvl="0" indent="-457200" latinLnBrk="1">
              <a:buFont typeface="+mj-lt"/>
              <a:buAutoNum type="arabicPeriod"/>
            </a:pPr>
            <a:r>
              <a:rPr lang="en-US" dirty="0" smtClean="0"/>
              <a:t>Brain- distal 1/3 of toes</a:t>
            </a:r>
          </a:p>
          <a:p>
            <a:pPr marL="457200" lvl="0" indent="-457200" latinLnBrk="1">
              <a:buFont typeface="+mj-lt"/>
              <a:buAutoNum type="arabicPeriod"/>
            </a:pPr>
            <a:r>
              <a:rPr lang="en-US" dirty="0" smtClean="0"/>
              <a:t>Sinuses- middle 1/3 of toes</a:t>
            </a:r>
          </a:p>
          <a:p>
            <a:pPr marL="457200" lvl="0" indent="-457200" latinLnBrk="1">
              <a:buFont typeface="+mj-lt"/>
              <a:buAutoNum type="arabicPeriod"/>
            </a:pPr>
            <a:r>
              <a:rPr lang="en-US" dirty="0" smtClean="0"/>
              <a:t>Temple- distal 3</a:t>
            </a:r>
            <a:r>
              <a:rPr lang="en-US" baseline="30000" dirty="0" smtClean="0"/>
              <a:t>rd</a:t>
            </a:r>
            <a:r>
              <a:rPr lang="en-US" dirty="0" smtClean="0"/>
              <a:t> of big toes lateral</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point locations 1-14</a:t>
            </a:r>
            <a:br>
              <a:rPr lang="en-US" dirty="0" smtClean="0"/>
            </a:br>
            <a:endParaRPr lang="en-US" dirty="0"/>
          </a:p>
        </p:txBody>
      </p:sp>
      <p:sp>
        <p:nvSpPr>
          <p:cNvPr id="3" name="Content Placeholder 2"/>
          <p:cNvSpPr>
            <a:spLocks noGrp="1"/>
          </p:cNvSpPr>
          <p:nvPr>
            <p:ph sz="quarter" idx="1"/>
          </p:nvPr>
        </p:nvSpPr>
        <p:spPr/>
        <p:txBody>
          <a:bodyPr/>
          <a:lstStyle/>
          <a:p>
            <a:pPr marL="457200" lvl="0" indent="-457200" latinLnBrk="1">
              <a:buFont typeface="+mj-lt"/>
              <a:buAutoNum type="arabicPeriod" startAt="5"/>
            </a:pPr>
            <a:r>
              <a:rPr lang="en-US" dirty="0" smtClean="0"/>
              <a:t>Side of the neck- proximal 2/3 of big toe lateral</a:t>
            </a:r>
          </a:p>
          <a:p>
            <a:pPr marL="457200" lvl="0" indent="-457200" latinLnBrk="1">
              <a:buFont typeface="+mj-lt"/>
              <a:buAutoNum type="arabicPeriod" startAt="5"/>
            </a:pPr>
            <a:r>
              <a:rPr lang="en-US" dirty="0" smtClean="0"/>
              <a:t>Eye, inner ear- neck zones 2-3</a:t>
            </a:r>
          </a:p>
          <a:p>
            <a:pPr marL="457200" lvl="0" indent="-457200" latinLnBrk="1">
              <a:buFont typeface="+mj-lt"/>
              <a:buAutoNum type="arabicPeriod" startAt="5"/>
            </a:pPr>
            <a:r>
              <a:rPr lang="en-US" dirty="0" smtClean="0"/>
              <a:t>Middle outer ear- neck zones 4-5</a:t>
            </a:r>
          </a:p>
          <a:p>
            <a:pPr marL="457200" lvl="0" indent="-457200" latinLnBrk="1">
              <a:buFont typeface="+mj-lt"/>
              <a:buAutoNum type="arabicPeriod" startAt="5"/>
            </a:pPr>
            <a:r>
              <a:rPr lang="en-US" dirty="0" smtClean="0"/>
              <a:t>Nose – middle 3</a:t>
            </a:r>
            <a:r>
              <a:rPr lang="en-US" baseline="30000" dirty="0" smtClean="0"/>
              <a:t>rd</a:t>
            </a:r>
            <a:r>
              <a:rPr lang="en-US" dirty="0" smtClean="0"/>
              <a:t> of toes</a:t>
            </a:r>
          </a:p>
          <a:p>
            <a:pPr marL="457200" lvl="0" indent="-457200" latinLnBrk="1">
              <a:buFont typeface="+mj-lt"/>
              <a:buAutoNum type="arabicPeriod" startAt="5"/>
            </a:pPr>
            <a:r>
              <a:rPr lang="en-US" dirty="0" smtClean="0"/>
              <a:t>Mouth- proximal 3</a:t>
            </a:r>
            <a:r>
              <a:rPr lang="en-US" baseline="30000" dirty="0" smtClean="0"/>
              <a:t>rd</a:t>
            </a:r>
            <a:r>
              <a:rPr lang="en-US" dirty="0" smtClean="0"/>
              <a:t> of toes</a:t>
            </a:r>
          </a:p>
          <a:p>
            <a:pPr marL="457200" lvl="0" indent="-457200" latinLnBrk="1">
              <a:buFont typeface="+mj-lt"/>
              <a:buAutoNum type="arabicPeriod" startAt="5"/>
            </a:pPr>
            <a:r>
              <a:rPr lang="en-US" dirty="0" smtClean="0"/>
              <a:t> Throat- neck </a:t>
            </a:r>
          </a:p>
          <a:p>
            <a:pPr marL="457200" lvl="0" indent="-457200" latinLnBrk="1">
              <a:buFont typeface="+mj-lt"/>
              <a:buAutoNum type="arabicPeriod" startAt="5"/>
            </a:pPr>
            <a:r>
              <a:rPr lang="en-US" dirty="0" smtClean="0"/>
              <a:t> Jaw- proximal 2/3 of toe, </a:t>
            </a:r>
            <a:r>
              <a:rPr lang="en-US" dirty="0" err="1" smtClean="0"/>
              <a:t>tmj</a:t>
            </a:r>
            <a:r>
              <a:rPr lang="en-US" dirty="0" smtClean="0"/>
              <a:t> little toe</a:t>
            </a:r>
          </a:p>
          <a:p>
            <a:pPr marL="457200" lvl="0" indent="-457200" latinLnBrk="1">
              <a:buFont typeface="+mj-lt"/>
              <a:buAutoNum type="arabicPeriod" startAt="5"/>
            </a:pPr>
            <a:r>
              <a:rPr lang="en-US" dirty="0" smtClean="0"/>
              <a:t> Teeth gums- proximal 3</a:t>
            </a:r>
            <a:r>
              <a:rPr lang="en-US" baseline="30000" dirty="0" smtClean="0"/>
              <a:t>rd</a:t>
            </a:r>
            <a:r>
              <a:rPr lang="en-US" dirty="0" smtClean="0"/>
              <a:t> of toes</a:t>
            </a:r>
          </a:p>
          <a:p>
            <a:pPr marL="457200" lvl="0" indent="-457200" latinLnBrk="1">
              <a:buFont typeface="+mj-lt"/>
              <a:buAutoNum type="arabicPeriod" startAt="5"/>
            </a:pPr>
            <a:r>
              <a:rPr lang="en-US" dirty="0" smtClean="0"/>
              <a:t> Pituitary pineal- lateral center of big toes- peak</a:t>
            </a:r>
          </a:p>
          <a:p>
            <a:pPr marL="457200" lvl="0" indent="-457200" latinLnBrk="1">
              <a:buFont typeface="+mj-lt"/>
              <a:buAutoNum type="arabicPeriod" startAt="5"/>
            </a:pPr>
            <a:r>
              <a:rPr lang="en-US" dirty="0" smtClean="0"/>
              <a:t> Thyroid </a:t>
            </a:r>
            <a:r>
              <a:rPr lang="en-US" dirty="0" err="1" smtClean="0"/>
              <a:t>parathyroids</a:t>
            </a:r>
            <a:r>
              <a:rPr lang="en-US" dirty="0" smtClean="0"/>
              <a:t>- neck</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pPr lvl="0" latinLnBrk="1"/>
            <a:r>
              <a:rPr lang="en-US" dirty="0" smtClean="0"/>
              <a:t>Color the 14 reflex points we learned so far on </a:t>
            </a:r>
          </a:p>
          <a:p>
            <a:pPr lvl="0" latinLnBrk="1">
              <a:buNone/>
            </a:pPr>
            <a:r>
              <a:rPr lang="en-US" dirty="0" smtClean="0"/>
              <a:t>your chart</a:t>
            </a:r>
          </a:p>
          <a:p>
            <a:pPr lvl="0" latinLnBrk="1"/>
            <a:r>
              <a:rPr lang="en-US" dirty="0" smtClean="0"/>
              <a:t>Practice relaxation techniques, </a:t>
            </a:r>
            <a:r>
              <a:rPr lang="en-US" dirty="0" err="1" smtClean="0"/>
              <a:t>thumbwalking</a:t>
            </a:r>
            <a:r>
              <a:rPr lang="en-US" dirty="0" smtClean="0"/>
              <a:t> </a:t>
            </a:r>
          </a:p>
          <a:p>
            <a:pPr lvl="0" latinLnBrk="1">
              <a:buNone/>
            </a:pPr>
            <a:r>
              <a:rPr lang="en-US" dirty="0" smtClean="0"/>
              <a:t>and finger walking on points 1-14 and record the</a:t>
            </a:r>
          </a:p>
          <a:p>
            <a:pPr lvl="0" latinLnBrk="1">
              <a:buNone/>
            </a:pPr>
            <a:r>
              <a:rPr lang="en-US" dirty="0" smtClean="0"/>
              <a:t> clients reactions and your experience</a:t>
            </a:r>
          </a:p>
          <a:p>
            <a:endParaRPr lang="en-US" dirty="0"/>
          </a:p>
        </p:txBody>
      </p:sp>
      <p:pic>
        <p:nvPicPr>
          <p:cNvPr id="4" name="Content Placeholder 3" descr="reflexology.jpg"/>
          <p:cNvPicPr>
            <a:picLocks noChangeAspect="1"/>
          </p:cNvPicPr>
          <p:nvPr/>
        </p:nvPicPr>
        <p:blipFill>
          <a:blip r:embed="rId2" cstate="print"/>
          <a:stretch>
            <a:fillRect/>
          </a:stretch>
        </p:blipFill>
        <p:spPr>
          <a:xfrm>
            <a:off x="609601" y="3947976"/>
            <a:ext cx="2895600" cy="22226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4 Objectives</a:t>
            </a:r>
            <a:endParaRPr lang="en-US" dirty="0"/>
          </a:p>
        </p:txBody>
      </p:sp>
      <p:sp>
        <p:nvSpPr>
          <p:cNvPr id="3" name="Content Placeholder 2"/>
          <p:cNvSpPr>
            <a:spLocks noGrp="1"/>
          </p:cNvSpPr>
          <p:nvPr>
            <p:ph sz="quarter" idx="1"/>
          </p:nvPr>
        </p:nvSpPr>
        <p:spPr/>
        <p:txBody>
          <a:bodyPr/>
          <a:lstStyle/>
          <a:p>
            <a:pPr lvl="0" latinLnBrk="1"/>
            <a:r>
              <a:rPr lang="en-US" dirty="0" smtClean="0"/>
              <a:t>Discuss the importance of working on the feet</a:t>
            </a:r>
          </a:p>
          <a:p>
            <a:pPr lvl="0" latinLnBrk="1"/>
            <a:r>
              <a:rPr lang="en-US" dirty="0" smtClean="0"/>
              <a:t>Exploring the feet- what to look for</a:t>
            </a:r>
          </a:p>
          <a:p>
            <a:pPr lvl="0" latinLnBrk="1"/>
            <a:r>
              <a:rPr lang="en-US" dirty="0" smtClean="0"/>
              <a:t>Possible reasons for Granular deposits</a:t>
            </a:r>
          </a:p>
          <a:p>
            <a:pPr lvl="0" latinLnBrk="1"/>
            <a:r>
              <a:rPr lang="en-US" dirty="0" smtClean="0"/>
              <a:t>Review reflexology techniques and reflexes 1-14 </a:t>
            </a:r>
          </a:p>
          <a:p>
            <a:pPr lvl="0" latinLnBrk="1">
              <a:buNone/>
            </a:pPr>
            <a:r>
              <a:rPr lang="en-US" dirty="0" smtClean="0"/>
              <a:t>on chart</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work the feet?</a:t>
            </a:r>
            <a:br>
              <a:rPr lang="en-US" dirty="0" smtClean="0"/>
            </a:br>
            <a:endParaRPr lang="en-US" dirty="0"/>
          </a:p>
        </p:txBody>
      </p:sp>
      <p:sp>
        <p:nvSpPr>
          <p:cNvPr id="3" name="Content Placeholder 2"/>
          <p:cNvSpPr>
            <a:spLocks noGrp="1"/>
          </p:cNvSpPr>
          <p:nvPr>
            <p:ph sz="quarter" idx="1"/>
          </p:nvPr>
        </p:nvSpPr>
        <p:spPr/>
        <p:txBody>
          <a:bodyPr/>
          <a:lstStyle/>
          <a:p>
            <a:pPr lvl="0" latinLnBrk="1"/>
            <a:r>
              <a:rPr lang="en-US" dirty="0" smtClean="0"/>
              <a:t>In use everyday for going places and daily tasks</a:t>
            </a:r>
          </a:p>
          <a:p>
            <a:pPr lvl="0" latinLnBrk="1"/>
            <a:r>
              <a:rPr lang="en-US" dirty="0" smtClean="0"/>
              <a:t>Often neglected</a:t>
            </a:r>
          </a:p>
          <a:p>
            <a:pPr lvl="0" latinLnBrk="1"/>
            <a:r>
              <a:rPr lang="en-US" dirty="0" smtClean="0"/>
              <a:t>Good substitute for massage when there are contraindications in other parts of the body</a:t>
            </a:r>
          </a:p>
          <a:p>
            <a:pPr lvl="0" latinLnBrk="1"/>
            <a:r>
              <a:rPr lang="en-US" dirty="0" smtClean="0"/>
              <a:t>Accumulation of tension and debris from gravity</a:t>
            </a:r>
          </a:p>
          <a:p>
            <a:pPr lvl="0" latinLnBrk="1"/>
            <a:r>
              <a:rPr lang="en-US" dirty="0" smtClean="0"/>
              <a:t>Anatomical relationship between feet and body simple and easy to understand</a:t>
            </a:r>
          </a:p>
          <a:p>
            <a:endParaRPr lang="en-US" dirty="0"/>
          </a:p>
        </p:txBody>
      </p:sp>
      <p:pic>
        <p:nvPicPr>
          <p:cNvPr id="29698" name="Picture 2" descr="http://www.fotosearch.com/bthumb/RBL/RBL008/b12608.jpg"/>
          <p:cNvPicPr>
            <a:picLocks noChangeAspect="1" noChangeArrowheads="1"/>
          </p:cNvPicPr>
          <p:nvPr/>
        </p:nvPicPr>
        <p:blipFill>
          <a:blip r:embed="rId2" cstate="print"/>
          <a:srcRect/>
          <a:stretch>
            <a:fillRect/>
          </a:stretch>
        </p:blipFill>
        <p:spPr bwMode="auto">
          <a:xfrm>
            <a:off x="685800" y="4724400"/>
            <a:ext cx="1219200" cy="1619251"/>
          </a:xfrm>
          <a:prstGeom prst="rect">
            <a:avLst/>
          </a:prstGeom>
          <a:noFill/>
        </p:spPr>
      </p:pic>
      <p:pic>
        <p:nvPicPr>
          <p:cNvPr id="29700" name="Picture 4" descr="http://www.fotosearch.com/bthumb/CRT/CRT508/15557-45dg.jpg"/>
          <p:cNvPicPr>
            <a:picLocks noChangeAspect="1" noChangeArrowheads="1"/>
          </p:cNvPicPr>
          <p:nvPr/>
        </p:nvPicPr>
        <p:blipFill>
          <a:blip r:embed="rId3" cstate="print"/>
          <a:srcRect/>
          <a:stretch>
            <a:fillRect/>
          </a:stretch>
        </p:blipFill>
        <p:spPr bwMode="auto">
          <a:xfrm>
            <a:off x="2971800" y="4876800"/>
            <a:ext cx="1076325" cy="1619251"/>
          </a:xfrm>
          <a:prstGeom prst="rect">
            <a:avLst/>
          </a:prstGeom>
          <a:noFill/>
        </p:spPr>
      </p:pic>
      <p:pic>
        <p:nvPicPr>
          <p:cNvPr id="6" name="Picture 5" descr="bxp214443.jpg"/>
          <p:cNvPicPr>
            <a:picLocks noChangeAspect="1"/>
          </p:cNvPicPr>
          <p:nvPr/>
        </p:nvPicPr>
        <p:blipFill>
          <a:blip r:embed="rId4" cstate="print"/>
          <a:stretch>
            <a:fillRect/>
          </a:stretch>
        </p:blipFill>
        <p:spPr>
          <a:xfrm>
            <a:off x="5029200" y="4724400"/>
            <a:ext cx="2178106" cy="14478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Feet</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latinLnBrk="1"/>
            <a:r>
              <a:rPr lang="en-US" dirty="0" smtClean="0"/>
              <a:t>It is important to careful inspect the feet and notice foot conditions</a:t>
            </a:r>
          </a:p>
          <a:p>
            <a:pPr lvl="0" latinLnBrk="1"/>
            <a:r>
              <a:rPr lang="en-US" dirty="0" smtClean="0"/>
              <a:t>Temperature of different areas</a:t>
            </a:r>
          </a:p>
          <a:p>
            <a:pPr lvl="0" latinLnBrk="1"/>
            <a:r>
              <a:rPr lang="en-US" dirty="0" smtClean="0"/>
              <a:t>Texture (soft and hard areas)</a:t>
            </a:r>
          </a:p>
          <a:p>
            <a:pPr lvl="0" latinLnBrk="1"/>
            <a:r>
              <a:rPr lang="en-US" dirty="0" smtClean="0"/>
              <a:t>Bones</a:t>
            </a:r>
          </a:p>
          <a:p>
            <a:pPr lvl="0" latinLnBrk="1"/>
            <a:r>
              <a:rPr lang="en-US" dirty="0" smtClean="0"/>
              <a:t>Muscles</a:t>
            </a:r>
          </a:p>
          <a:p>
            <a:pPr lvl="0" latinLnBrk="1"/>
            <a:r>
              <a:rPr lang="en-US" dirty="0" smtClean="0"/>
              <a:t>Tendons</a:t>
            </a:r>
          </a:p>
          <a:p>
            <a:pPr lvl="0" latinLnBrk="1"/>
            <a:r>
              <a:rPr lang="en-US" dirty="0" smtClean="0"/>
              <a:t>Foot Oder</a:t>
            </a:r>
          </a:p>
          <a:p>
            <a:pPr lvl="0" latinLnBrk="1"/>
            <a:r>
              <a:rPr lang="en-US" dirty="0" smtClean="0"/>
              <a:t>Cracking in Tissues</a:t>
            </a:r>
          </a:p>
          <a:p>
            <a:pPr lvl="0" latinLnBrk="1"/>
            <a:r>
              <a:rPr lang="en-US" dirty="0" smtClean="0"/>
              <a:t>Flexibility and mobility</a:t>
            </a:r>
          </a:p>
          <a:p>
            <a:pPr lvl="0" latinLnBrk="1"/>
            <a:r>
              <a:rPr lang="en-US" dirty="0" smtClean="0"/>
              <a:t>Redness puffiness or swelling</a:t>
            </a:r>
          </a:p>
          <a:p>
            <a:pPr lvl="0" latinLnBrk="1"/>
            <a:r>
              <a:rPr lang="en-US" dirty="0" smtClean="0"/>
              <a:t>Corns, calluses, cuts, bruises, rashes, etc</a:t>
            </a:r>
          </a:p>
          <a:p>
            <a:endParaRPr lang="en-US" dirty="0"/>
          </a:p>
        </p:txBody>
      </p:sp>
      <p:pic>
        <p:nvPicPr>
          <p:cNvPr id="4" name="Picture 3" descr="sacupuncture_clip_image002.jpg"/>
          <p:cNvPicPr>
            <a:picLocks noChangeAspect="1"/>
          </p:cNvPicPr>
          <p:nvPr/>
        </p:nvPicPr>
        <p:blipFill>
          <a:blip r:embed="rId2" cstate="print"/>
          <a:stretch>
            <a:fillRect/>
          </a:stretch>
        </p:blipFill>
        <p:spPr>
          <a:xfrm>
            <a:off x="5105400" y="2438400"/>
            <a:ext cx="3429000" cy="27813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Granular Deposits may be</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latinLnBrk="1"/>
            <a:r>
              <a:rPr lang="en-US" dirty="0" smtClean="0"/>
              <a:t>When you feel areas of tension or deposits releasing them can improve circulation.  Often these places are called “crystals” or “</a:t>
            </a:r>
            <a:r>
              <a:rPr lang="en-US" dirty="0" err="1" smtClean="0"/>
              <a:t>crunchies</a:t>
            </a:r>
            <a:r>
              <a:rPr lang="en-US" dirty="0" smtClean="0"/>
              <a:t>” by </a:t>
            </a:r>
            <a:r>
              <a:rPr lang="en-US" dirty="0" err="1" smtClean="0"/>
              <a:t>reflexologists</a:t>
            </a:r>
            <a:r>
              <a:rPr lang="en-US" dirty="0" smtClean="0"/>
              <a:t>.  Here are some of the causes of these irregularities in the feet.</a:t>
            </a:r>
          </a:p>
          <a:p>
            <a:pPr lvl="0" latinLnBrk="1"/>
            <a:r>
              <a:rPr lang="en-US" dirty="0" smtClean="0"/>
              <a:t>Solid acid build up such as lactic or uric acid due to trauma, overuse, poor nutrition, lack of oxygen, poor circulation</a:t>
            </a:r>
          </a:p>
          <a:p>
            <a:pPr lvl="0" latinLnBrk="1"/>
            <a:r>
              <a:rPr lang="en-US" dirty="0" smtClean="0"/>
              <a:t>Injured, hardened or inflamed nerve endings</a:t>
            </a:r>
          </a:p>
          <a:p>
            <a:pPr lvl="0" latinLnBrk="1"/>
            <a:r>
              <a:rPr lang="en-US" dirty="0" smtClean="0"/>
              <a:t>Tension or energy blocks</a:t>
            </a:r>
          </a:p>
          <a:p>
            <a:pPr lvl="0" latinLnBrk="1"/>
            <a:r>
              <a:rPr lang="en-US" dirty="0" smtClean="0"/>
              <a:t>Tissue degeneration, adhesions or scabs</a:t>
            </a:r>
          </a:p>
          <a:p>
            <a:pPr lvl="0" latinLnBrk="1"/>
            <a:r>
              <a:rPr lang="en-US" dirty="0" smtClean="0"/>
              <a:t>Pollutants, foreign particles, metallic or fatty accumulations and build up</a:t>
            </a:r>
          </a:p>
          <a:p>
            <a:pPr lvl="0" latinLnBrk="1"/>
            <a:r>
              <a:rPr lang="en-US" dirty="0" smtClean="0"/>
              <a:t>Calcifications such as bone spurs</a:t>
            </a:r>
          </a:p>
          <a:p>
            <a:endParaRPr lang="en-US" dirty="0"/>
          </a:p>
        </p:txBody>
      </p:sp>
      <p:pic>
        <p:nvPicPr>
          <p:cNvPr id="27650" name="Picture 2" descr="See full size image">
            <a:hlinkClick r:id="rId2"/>
          </p:cNvPr>
          <p:cNvPicPr>
            <a:picLocks noChangeAspect="1" noChangeArrowheads="1"/>
          </p:cNvPicPr>
          <p:nvPr/>
        </p:nvPicPr>
        <p:blipFill>
          <a:blip r:embed="rId3" cstate="print"/>
          <a:srcRect/>
          <a:stretch>
            <a:fillRect/>
          </a:stretch>
        </p:blipFill>
        <p:spPr bwMode="auto">
          <a:xfrm>
            <a:off x="7162800" y="457200"/>
            <a:ext cx="1211580" cy="914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point locations 1-14</a:t>
            </a:r>
            <a:br>
              <a:rPr lang="en-US" dirty="0" smtClean="0"/>
            </a:br>
            <a:endParaRPr lang="en-US" dirty="0"/>
          </a:p>
        </p:txBody>
      </p:sp>
      <p:sp>
        <p:nvSpPr>
          <p:cNvPr id="3" name="Content Placeholder 2"/>
          <p:cNvSpPr>
            <a:spLocks noGrp="1"/>
          </p:cNvSpPr>
          <p:nvPr>
            <p:ph sz="quarter" idx="1"/>
          </p:nvPr>
        </p:nvSpPr>
        <p:spPr/>
        <p:txBody>
          <a:bodyPr>
            <a:normAutofit/>
          </a:bodyPr>
          <a:lstStyle/>
          <a:p>
            <a:pPr marL="457200" lvl="0" indent="-457200" latinLnBrk="1">
              <a:buFont typeface="+mj-lt"/>
              <a:buAutoNum type="arabicPeriod"/>
            </a:pPr>
            <a:r>
              <a:rPr lang="en-US" dirty="0" smtClean="0"/>
              <a:t>Spine- medial aspect of foot</a:t>
            </a:r>
          </a:p>
          <a:p>
            <a:pPr marL="822960" lvl="1" indent="-457200" latinLnBrk="1">
              <a:buFont typeface="+mj-lt"/>
              <a:buAutoNum type="arabicPeriod"/>
            </a:pPr>
            <a:r>
              <a:rPr lang="en-US" dirty="0" smtClean="0"/>
              <a:t>Cervical- base of big toenail to below joint</a:t>
            </a:r>
          </a:p>
          <a:p>
            <a:pPr marL="822960" lvl="1" indent="-457200" latinLnBrk="1">
              <a:buFont typeface="+mj-lt"/>
              <a:buAutoNum type="arabicPeriod"/>
            </a:pPr>
            <a:r>
              <a:rPr lang="en-US" dirty="0" smtClean="0"/>
              <a:t>Thoracic- below joint to waist</a:t>
            </a:r>
          </a:p>
          <a:p>
            <a:pPr marL="822960" lvl="1" indent="-457200" latinLnBrk="1">
              <a:buFont typeface="+mj-lt"/>
              <a:buAutoNum type="arabicPeriod"/>
            </a:pPr>
            <a:r>
              <a:rPr lang="en-US" dirty="0" smtClean="0"/>
              <a:t>Lumbar- waist to heel</a:t>
            </a:r>
          </a:p>
          <a:p>
            <a:pPr marL="822960" lvl="1" indent="-457200" latinLnBrk="1">
              <a:buFont typeface="+mj-lt"/>
              <a:buAutoNum type="arabicPeriod"/>
            </a:pPr>
            <a:r>
              <a:rPr lang="en-US" dirty="0" smtClean="0"/>
              <a:t>Sacrum- below heel</a:t>
            </a:r>
          </a:p>
          <a:p>
            <a:pPr marL="822960" lvl="1" indent="-457200" latinLnBrk="1">
              <a:buFont typeface="+mj-lt"/>
              <a:buAutoNum type="arabicPeriod"/>
            </a:pPr>
            <a:r>
              <a:rPr lang="en-US" dirty="0" smtClean="0"/>
              <a:t>Coccyx- middle heel</a:t>
            </a:r>
          </a:p>
          <a:p>
            <a:pPr marL="457200" lvl="0" indent="-457200" latinLnBrk="1">
              <a:buFont typeface="+mj-lt"/>
              <a:buAutoNum type="arabicPeriod"/>
            </a:pPr>
            <a:r>
              <a:rPr lang="en-US" dirty="0" smtClean="0"/>
              <a:t>Brain- distal 1/3 of toes</a:t>
            </a:r>
          </a:p>
          <a:p>
            <a:pPr marL="457200" lvl="0" indent="-457200" latinLnBrk="1">
              <a:buFont typeface="+mj-lt"/>
              <a:buAutoNum type="arabicPeriod"/>
            </a:pPr>
            <a:r>
              <a:rPr lang="en-US" dirty="0" smtClean="0"/>
              <a:t>Sinuses- middle 1/3 of toes</a:t>
            </a:r>
          </a:p>
          <a:p>
            <a:pPr marL="457200" lvl="0" indent="-457200" latinLnBrk="1">
              <a:buFont typeface="+mj-lt"/>
              <a:buAutoNum type="arabicPeriod"/>
            </a:pPr>
            <a:r>
              <a:rPr lang="en-US" dirty="0" smtClean="0"/>
              <a:t>Temple- distal 3</a:t>
            </a:r>
            <a:r>
              <a:rPr lang="en-US" baseline="30000" dirty="0" smtClean="0"/>
              <a:t>rd</a:t>
            </a:r>
            <a:r>
              <a:rPr lang="en-US" dirty="0" smtClean="0"/>
              <a:t> of big toes lateral</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603248"/>
            <a:ext cx="7467600" cy="5254752"/>
          </a:xfrm>
        </p:spPr>
        <p:txBody>
          <a:bodyPr>
            <a:normAutofit/>
          </a:bodyPr>
          <a:lstStyle/>
          <a:p>
            <a:pPr latinLnBrk="1">
              <a:buNone/>
            </a:pPr>
            <a:r>
              <a:rPr lang="en-US" dirty="0" smtClean="0"/>
              <a:t>A manual therapy focusing on reflex points of the  hands, ears and feet that affects the whole body.</a:t>
            </a:r>
          </a:p>
          <a:p>
            <a:pPr latinLnBrk="1">
              <a:buNone/>
            </a:pPr>
            <a:r>
              <a:rPr lang="en-US" b="1" dirty="0" smtClean="0"/>
              <a:t> </a:t>
            </a:r>
          </a:p>
          <a:p>
            <a:pPr latinLnBrk="1">
              <a:buNone/>
            </a:pPr>
            <a:endParaRPr lang="en-US" dirty="0" smtClean="0"/>
          </a:p>
          <a:p>
            <a:pPr latinLnBrk="1">
              <a:buNone/>
            </a:pPr>
            <a:r>
              <a:rPr lang="en-US" dirty="0" smtClean="0"/>
              <a:t>Pressure on the feet and hands affects all organs glands and parts of the body.  Reflexology improves circulation of blood and energy and improves       nerve transmission </a:t>
            </a:r>
          </a:p>
          <a:p>
            <a:pPr latinLnBrk="1">
              <a:buNone/>
            </a:pPr>
            <a:endParaRPr lang="en-US" dirty="0" smtClean="0"/>
          </a:p>
        </p:txBody>
      </p:sp>
      <p:sp>
        <p:nvSpPr>
          <p:cNvPr id="4" name="Title 1"/>
          <p:cNvSpPr>
            <a:spLocks noGrp="1"/>
          </p:cNvSpPr>
          <p:nvPr>
            <p:ph type="title"/>
          </p:nvPr>
        </p:nvSpPr>
        <p:spPr>
          <a:xfrm>
            <a:off x="304800" y="228600"/>
            <a:ext cx="7467600" cy="1143000"/>
          </a:xfrm>
        </p:spPr>
        <p:txBody>
          <a:bodyPr/>
          <a:lstStyle/>
          <a:p>
            <a:r>
              <a:rPr lang="en-US" dirty="0" smtClean="0"/>
              <a:t>What is Reflexology?</a:t>
            </a:r>
            <a:endParaRPr lang="en-US" dirty="0"/>
          </a:p>
        </p:txBody>
      </p:sp>
      <p:sp>
        <p:nvSpPr>
          <p:cNvPr id="5" name="Title 1"/>
          <p:cNvSpPr txBox="1">
            <a:spLocks/>
          </p:cNvSpPr>
          <p:nvPr/>
        </p:nvSpPr>
        <p:spPr>
          <a:xfrm>
            <a:off x="381000" y="213360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cap="small" dirty="0" smtClean="0">
                <a:solidFill>
                  <a:schemeClr val="tx2"/>
                </a:solidFill>
                <a:latin typeface="+mj-lt"/>
                <a:ea typeface="+mj-ea"/>
                <a:cs typeface="+mj-cs"/>
              </a:rPr>
              <a:t>How does Reflexology Work</a:t>
            </a:r>
            <a:r>
              <a:rPr kumimoji="0" lang="en-US" sz="3000" i="0" u="none" strike="noStrike" kern="1200" cap="small" spc="0" normalizeH="0" baseline="0" noProof="0" dirty="0" smtClean="0">
                <a:ln>
                  <a:noFill/>
                </a:ln>
                <a:solidFill>
                  <a:schemeClr val="tx2"/>
                </a:solidFill>
                <a:effectLst/>
                <a:uLnTx/>
                <a:uFillTx/>
                <a:latin typeface="+mj-lt"/>
                <a:ea typeface="+mj-ea"/>
                <a:cs typeface="+mj-cs"/>
              </a:rPr>
              <a:t>?</a:t>
            </a:r>
            <a:endParaRPr kumimoji="0" lang="en-US" sz="300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point locations 1-14</a:t>
            </a:r>
            <a:br>
              <a:rPr lang="en-US" dirty="0" smtClean="0"/>
            </a:br>
            <a:endParaRPr lang="en-US" dirty="0"/>
          </a:p>
        </p:txBody>
      </p:sp>
      <p:sp>
        <p:nvSpPr>
          <p:cNvPr id="3" name="Content Placeholder 2"/>
          <p:cNvSpPr>
            <a:spLocks noGrp="1"/>
          </p:cNvSpPr>
          <p:nvPr>
            <p:ph sz="quarter" idx="1"/>
          </p:nvPr>
        </p:nvSpPr>
        <p:spPr/>
        <p:txBody>
          <a:bodyPr/>
          <a:lstStyle/>
          <a:p>
            <a:pPr marL="457200" lvl="0" indent="-457200" latinLnBrk="1">
              <a:buFont typeface="+mj-lt"/>
              <a:buAutoNum type="arabicPeriod" startAt="5"/>
            </a:pPr>
            <a:r>
              <a:rPr lang="en-US" dirty="0" smtClean="0"/>
              <a:t>Side of the neck- proximal 2/3 of big toe lateral</a:t>
            </a:r>
          </a:p>
          <a:p>
            <a:pPr marL="457200" lvl="0" indent="-457200" latinLnBrk="1">
              <a:buFont typeface="+mj-lt"/>
              <a:buAutoNum type="arabicPeriod" startAt="5"/>
            </a:pPr>
            <a:r>
              <a:rPr lang="en-US" dirty="0" smtClean="0"/>
              <a:t>Eye, inner ear- neck zones 2-3</a:t>
            </a:r>
          </a:p>
          <a:p>
            <a:pPr marL="457200" lvl="0" indent="-457200" latinLnBrk="1">
              <a:buFont typeface="+mj-lt"/>
              <a:buAutoNum type="arabicPeriod" startAt="5"/>
            </a:pPr>
            <a:r>
              <a:rPr lang="en-US" dirty="0" smtClean="0"/>
              <a:t>Middle outer ear- neck zones 4-5</a:t>
            </a:r>
          </a:p>
          <a:p>
            <a:pPr marL="457200" lvl="0" indent="-457200" latinLnBrk="1">
              <a:buFont typeface="+mj-lt"/>
              <a:buAutoNum type="arabicPeriod" startAt="5"/>
            </a:pPr>
            <a:r>
              <a:rPr lang="en-US" dirty="0" smtClean="0"/>
              <a:t>Nose – middle 3</a:t>
            </a:r>
            <a:r>
              <a:rPr lang="en-US" baseline="30000" dirty="0" smtClean="0"/>
              <a:t>rd</a:t>
            </a:r>
            <a:r>
              <a:rPr lang="en-US" dirty="0" smtClean="0"/>
              <a:t> of toes</a:t>
            </a:r>
          </a:p>
          <a:p>
            <a:pPr marL="457200" lvl="0" indent="-457200" latinLnBrk="1">
              <a:buFont typeface="+mj-lt"/>
              <a:buAutoNum type="arabicPeriod" startAt="5"/>
            </a:pPr>
            <a:r>
              <a:rPr lang="en-US" dirty="0" smtClean="0"/>
              <a:t>Mouth- proximal 3</a:t>
            </a:r>
            <a:r>
              <a:rPr lang="en-US" baseline="30000" dirty="0" smtClean="0"/>
              <a:t>rd</a:t>
            </a:r>
            <a:r>
              <a:rPr lang="en-US" dirty="0" smtClean="0"/>
              <a:t> of toes</a:t>
            </a:r>
          </a:p>
          <a:p>
            <a:pPr marL="457200" lvl="0" indent="-457200" latinLnBrk="1">
              <a:buFont typeface="+mj-lt"/>
              <a:buAutoNum type="arabicPeriod" startAt="5"/>
            </a:pPr>
            <a:r>
              <a:rPr lang="en-US" dirty="0" smtClean="0"/>
              <a:t> Throat- neck </a:t>
            </a:r>
          </a:p>
          <a:p>
            <a:pPr marL="457200" lvl="0" indent="-457200" latinLnBrk="1">
              <a:buFont typeface="+mj-lt"/>
              <a:buAutoNum type="arabicPeriod" startAt="5"/>
            </a:pPr>
            <a:r>
              <a:rPr lang="en-US" dirty="0" smtClean="0"/>
              <a:t> Jaw- proximal 2/3 of toe, </a:t>
            </a:r>
            <a:r>
              <a:rPr lang="en-US" dirty="0" err="1" smtClean="0"/>
              <a:t>tmj</a:t>
            </a:r>
            <a:r>
              <a:rPr lang="en-US" dirty="0" smtClean="0"/>
              <a:t> little toe</a:t>
            </a:r>
          </a:p>
          <a:p>
            <a:pPr marL="457200" lvl="0" indent="-457200" latinLnBrk="1">
              <a:buFont typeface="+mj-lt"/>
              <a:buAutoNum type="arabicPeriod" startAt="5"/>
            </a:pPr>
            <a:r>
              <a:rPr lang="en-US" dirty="0" smtClean="0"/>
              <a:t> Teeth gums- proximal 3</a:t>
            </a:r>
            <a:r>
              <a:rPr lang="en-US" baseline="30000" dirty="0" smtClean="0"/>
              <a:t>rd</a:t>
            </a:r>
            <a:r>
              <a:rPr lang="en-US" dirty="0" smtClean="0"/>
              <a:t> of toes</a:t>
            </a:r>
          </a:p>
          <a:p>
            <a:pPr marL="457200" lvl="0" indent="-457200" latinLnBrk="1">
              <a:buFont typeface="+mj-lt"/>
              <a:buAutoNum type="arabicPeriod" startAt="5"/>
            </a:pPr>
            <a:r>
              <a:rPr lang="en-US" dirty="0" smtClean="0"/>
              <a:t> Pituitary pineal- lateral center of big toes- peak</a:t>
            </a:r>
          </a:p>
          <a:p>
            <a:pPr marL="457200" lvl="0" indent="-457200" latinLnBrk="1">
              <a:buFont typeface="+mj-lt"/>
              <a:buAutoNum type="arabicPeriod" startAt="5"/>
            </a:pPr>
            <a:r>
              <a:rPr lang="en-US" dirty="0" smtClean="0"/>
              <a:t> Thyroid </a:t>
            </a:r>
            <a:r>
              <a:rPr lang="en-US" dirty="0" err="1" smtClean="0"/>
              <a:t>parathyroids</a:t>
            </a:r>
            <a:r>
              <a:rPr lang="en-US" dirty="0" smtClean="0"/>
              <a:t>- neck</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pPr latinLnBrk="1"/>
            <a:r>
              <a:rPr lang="en-US" dirty="0" smtClean="0"/>
              <a:t>Draw points 1-14 on blank chart</a:t>
            </a:r>
          </a:p>
          <a:p>
            <a:pPr latinLnBrk="1"/>
            <a:r>
              <a:rPr lang="en-US" dirty="0" smtClean="0"/>
              <a:t>Practice relaxation techniques, </a:t>
            </a:r>
            <a:r>
              <a:rPr lang="en-US" dirty="0" err="1" smtClean="0"/>
              <a:t>thumbwalking</a:t>
            </a:r>
            <a:r>
              <a:rPr lang="en-US" dirty="0" smtClean="0"/>
              <a:t> and finger walking on points 1-14 and record the clients reactions and your experience.  Also record texture, color, deposits and other observations you discover.</a:t>
            </a:r>
          </a:p>
          <a:p>
            <a:endParaRPr lang="en-US" dirty="0"/>
          </a:p>
        </p:txBody>
      </p:sp>
      <p:pic>
        <p:nvPicPr>
          <p:cNvPr id="4" name="Picture 2" descr="C:\Users\Heather\Desktop\Massage\Schools\KCC Reflexology\50_reflex_points.tif"/>
          <p:cNvPicPr>
            <a:picLocks noChangeAspect="1" noChangeArrowheads="1"/>
          </p:cNvPicPr>
          <p:nvPr/>
        </p:nvPicPr>
        <p:blipFill>
          <a:blip r:embed="rId2" cstate="print"/>
          <a:srcRect/>
          <a:stretch>
            <a:fillRect/>
          </a:stretch>
        </p:blipFill>
        <p:spPr bwMode="auto">
          <a:xfrm>
            <a:off x="2819400" y="3581400"/>
            <a:ext cx="3763122" cy="290786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5 Objectives</a:t>
            </a:r>
            <a:endParaRPr lang="en-US" dirty="0"/>
          </a:p>
        </p:txBody>
      </p:sp>
      <p:sp>
        <p:nvSpPr>
          <p:cNvPr id="3" name="Content Placeholder 2"/>
          <p:cNvSpPr>
            <a:spLocks noGrp="1"/>
          </p:cNvSpPr>
          <p:nvPr>
            <p:ph sz="quarter" idx="1"/>
          </p:nvPr>
        </p:nvSpPr>
        <p:spPr/>
        <p:txBody>
          <a:bodyPr/>
          <a:lstStyle/>
          <a:p>
            <a:pPr lvl="0" latinLnBrk="1"/>
            <a:r>
              <a:rPr lang="en-US" dirty="0" smtClean="0"/>
              <a:t>Discuss special populations</a:t>
            </a:r>
          </a:p>
          <a:p>
            <a:pPr lvl="0" latinLnBrk="1"/>
            <a:r>
              <a:rPr lang="en-US" dirty="0" smtClean="0"/>
              <a:t>Discuss possible client responses to treatment</a:t>
            </a:r>
          </a:p>
          <a:p>
            <a:pPr lvl="0" latinLnBrk="1"/>
            <a:r>
              <a:rPr lang="en-US" dirty="0" smtClean="0"/>
              <a:t>Reflexology Technique: rotation on a point</a:t>
            </a:r>
          </a:p>
          <a:p>
            <a:pPr lvl="0" latinLnBrk="1"/>
            <a:r>
              <a:rPr lang="en-US" dirty="0" smtClean="0"/>
              <a:t>Teach reflexes 15-31 on chart</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Reflexology Helps</a:t>
            </a:r>
            <a:br>
              <a:rPr lang="en-US" dirty="0" smtClean="0"/>
            </a:br>
            <a:endParaRPr lang="en-US" dirty="0"/>
          </a:p>
        </p:txBody>
      </p:sp>
      <p:sp>
        <p:nvSpPr>
          <p:cNvPr id="3" name="Content Placeholder 2"/>
          <p:cNvSpPr>
            <a:spLocks noGrp="1"/>
          </p:cNvSpPr>
          <p:nvPr>
            <p:ph sz="quarter" idx="1"/>
          </p:nvPr>
        </p:nvSpPr>
        <p:spPr>
          <a:xfrm>
            <a:off x="457200" y="1676400"/>
            <a:ext cx="7467600" cy="4873752"/>
          </a:xfrm>
        </p:spPr>
        <p:txBody>
          <a:bodyPr/>
          <a:lstStyle/>
          <a:p>
            <a:pPr lvl="0" latinLnBrk="1"/>
            <a:r>
              <a:rPr lang="en-US" dirty="0" smtClean="0"/>
              <a:t>Elderly</a:t>
            </a:r>
          </a:p>
          <a:p>
            <a:pPr lvl="0" latinLnBrk="1"/>
            <a:r>
              <a:rPr lang="en-US" dirty="0" smtClean="0"/>
              <a:t>Children</a:t>
            </a:r>
          </a:p>
          <a:p>
            <a:pPr lvl="0" latinLnBrk="1"/>
            <a:r>
              <a:rPr lang="en-US" dirty="0" smtClean="0"/>
              <a:t>Pregnant women</a:t>
            </a:r>
          </a:p>
          <a:p>
            <a:pPr lvl="0" latinLnBrk="1"/>
            <a:r>
              <a:rPr lang="en-US" dirty="0" smtClean="0"/>
              <a:t>Overweight</a:t>
            </a:r>
          </a:p>
          <a:p>
            <a:pPr lvl="0" latinLnBrk="1"/>
            <a:r>
              <a:rPr lang="en-US" dirty="0" smtClean="0"/>
              <a:t>Athletes</a:t>
            </a:r>
          </a:p>
          <a:p>
            <a:pPr lvl="0" latinLnBrk="1"/>
            <a:r>
              <a:rPr lang="en-US" dirty="0" smtClean="0"/>
              <a:t>People who are often on their feet</a:t>
            </a:r>
          </a:p>
          <a:p>
            <a:pPr lvl="0" latinLnBrk="1"/>
            <a:r>
              <a:rPr lang="en-US" dirty="0" smtClean="0"/>
              <a:t>People with foot problems</a:t>
            </a:r>
          </a:p>
          <a:p>
            <a:pPr lvl="0" latinLnBrk="1"/>
            <a:r>
              <a:rPr lang="en-US" dirty="0" smtClean="0"/>
              <a:t>People under a lot of stress</a:t>
            </a:r>
          </a:p>
          <a:p>
            <a:pPr lvl="0" latinLnBrk="1"/>
            <a:r>
              <a:rPr lang="en-US" dirty="0" smtClean="0"/>
              <a:t>Bedridden people</a:t>
            </a:r>
          </a:p>
          <a:p>
            <a:endParaRPr lang="en-US" dirty="0"/>
          </a:p>
        </p:txBody>
      </p:sp>
      <p:pic>
        <p:nvPicPr>
          <p:cNvPr id="4" name="Picture 3" descr="k1797690.jpg"/>
          <p:cNvPicPr>
            <a:picLocks noChangeAspect="1"/>
          </p:cNvPicPr>
          <p:nvPr/>
        </p:nvPicPr>
        <p:blipFill>
          <a:blip r:embed="rId2" cstate="print"/>
          <a:stretch>
            <a:fillRect/>
          </a:stretch>
        </p:blipFill>
        <p:spPr>
          <a:xfrm>
            <a:off x="4038600" y="1219200"/>
            <a:ext cx="3200400" cy="2409713"/>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clients may experience</a:t>
            </a:r>
            <a:br>
              <a:rPr lang="en-US" dirty="0" smtClean="0"/>
            </a:br>
            <a:endParaRPr lang="en-US" dirty="0"/>
          </a:p>
        </p:txBody>
      </p:sp>
      <p:sp>
        <p:nvSpPr>
          <p:cNvPr id="3" name="Content Placeholder 2"/>
          <p:cNvSpPr>
            <a:spLocks noGrp="1"/>
          </p:cNvSpPr>
          <p:nvPr>
            <p:ph sz="quarter" idx="1"/>
          </p:nvPr>
        </p:nvSpPr>
        <p:spPr/>
        <p:txBody>
          <a:bodyPr/>
          <a:lstStyle/>
          <a:p>
            <a:pPr lvl="0" latinLnBrk="1"/>
            <a:r>
              <a:rPr lang="en-US" dirty="0" smtClean="0"/>
              <a:t>Deep relaxation</a:t>
            </a:r>
          </a:p>
          <a:p>
            <a:pPr lvl="0" latinLnBrk="1"/>
            <a:r>
              <a:rPr lang="en-US" dirty="0" smtClean="0"/>
              <a:t>Balance, centered, mentally clear</a:t>
            </a:r>
          </a:p>
          <a:p>
            <a:pPr lvl="0" latinLnBrk="1"/>
            <a:r>
              <a:rPr lang="en-US" dirty="0" smtClean="0"/>
              <a:t>Revitalization</a:t>
            </a:r>
          </a:p>
          <a:p>
            <a:pPr lvl="0" latinLnBrk="1"/>
            <a:r>
              <a:rPr lang="en-US" dirty="0" smtClean="0"/>
              <a:t>Light </a:t>
            </a:r>
            <a:r>
              <a:rPr lang="en-US" dirty="0" err="1" smtClean="0"/>
              <a:t>floaty</a:t>
            </a:r>
            <a:r>
              <a:rPr lang="en-US" dirty="0" smtClean="0"/>
              <a:t> feeling- endorphin release</a:t>
            </a:r>
          </a:p>
          <a:p>
            <a:pPr lvl="0" latinLnBrk="1"/>
            <a:r>
              <a:rPr lang="en-US" dirty="0" smtClean="0"/>
              <a:t>Tingling or itchiness form improvement in nerve flow</a:t>
            </a:r>
          </a:p>
          <a:p>
            <a:pPr lvl="0" latinLnBrk="1"/>
            <a:r>
              <a:rPr lang="en-US" dirty="0" smtClean="0"/>
              <a:t>Healing signs from toxin release- nausea, diarrhea, sinus drainage, emotional release</a:t>
            </a:r>
          </a:p>
          <a:p>
            <a:endParaRPr lang="en-US" dirty="0"/>
          </a:p>
        </p:txBody>
      </p:sp>
      <p:pic>
        <p:nvPicPr>
          <p:cNvPr id="4" name="Picture 3" descr="k1745776.jpg"/>
          <p:cNvPicPr>
            <a:picLocks noChangeAspect="1"/>
          </p:cNvPicPr>
          <p:nvPr/>
        </p:nvPicPr>
        <p:blipFill>
          <a:blip r:embed="rId2" cstate="print"/>
          <a:stretch>
            <a:fillRect/>
          </a:stretch>
        </p:blipFill>
        <p:spPr>
          <a:xfrm>
            <a:off x="6629399" y="381000"/>
            <a:ext cx="1823421" cy="29718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br>
              <a:rPr lang="en-US" dirty="0" smtClean="0"/>
            </a:br>
            <a:endParaRPr lang="en-US" dirty="0"/>
          </a:p>
        </p:txBody>
      </p:sp>
      <p:sp>
        <p:nvSpPr>
          <p:cNvPr id="3" name="Content Placeholder 2"/>
          <p:cNvSpPr>
            <a:spLocks noGrp="1"/>
          </p:cNvSpPr>
          <p:nvPr>
            <p:ph sz="quarter" idx="1"/>
          </p:nvPr>
        </p:nvSpPr>
        <p:spPr/>
        <p:txBody>
          <a:bodyPr>
            <a:normAutofit/>
          </a:bodyPr>
          <a:lstStyle/>
          <a:p>
            <a:pPr latinLnBrk="1"/>
            <a:r>
              <a:rPr lang="en-US" dirty="0" err="1" smtClean="0"/>
              <a:t>Thumbwalking</a:t>
            </a:r>
            <a:r>
              <a:rPr lang="en-US" dirty="0" smtClean="0"/>
              <a:t>- most areas, primarily plantar surface of the foot</a:t>
            </a:r>
          </a:p>
          <a:p>
            <a:pPr latinLnBrk="1"/>
            <a:r>
              <a:rPr lang="en-US" dirty="0" smtClean="0"/>
              <a:t>Finger roll- brain- distal toe- applied with pad of index finger</a:t>
            </a:r>
          </a:p>
          <a:p>
            <a:pPr latinLnBrk="1"/>
            <a:r>
              <a:rPr lang="en-US" dirty="0" smtClean="0"/>
              <a:t>Finger walk- dorsal foot, applied with lateral edge of index finger</a:t>
            </a:r>
          </a:p>
          <a:p>
            <a:pPr latinLnBrk="1"/>
            <a:r>
              <a:rPr lang="en-US" dirty="0" smtClean="0"/>
              <a:t>Hook in and pull back- pituitary, </a:t>
            </a:r>
            <a:r>
              <a:rPr lang="en-US" dirty="0" err="1" smtClean="0"/>
              <a:t>ileocecal</a:t>
            </a:r>
            <a:r>
              <a:rPr lang="en-US" dirty="0" smtClean="0"/>
              <a:t> valve, sigmoid flexure- applied with lateral edge of thumb, sinking in and hooking slightly</a:t>
            </a:r>
          </a:p>
          <a:p>
            <a:pPr latinLnBrk="1"/>
            <a:r>
              <a:rPr lang="en-US" dirty="0" smtClean="0"/>
              <a:t>Rotate- spine, diaphragm, lymph drain</a:t>
            </a:r>
          </a:p>
          <a:p>
            <a:pPr latinLnBrk="1"/>
            <a:endParaRPr lang="en-US" dirty="0" smtClean="0"/>
          </a:p>
          <a:p>
            <a:endParaRPr lang="en-US" dirty="0"/>
          </a:p>
        </p:txBody>
      </p:sp>
      <p:pic>
        <p:nvPicPr>
          <p:cNvPr id="4" name="Picture 3" descr="IS862-055.jpg"/>
          <p:cNvPicPr>
            <a:picLocks noChangeAspect="1"/>
          </p:cNvPicPr>
          <p:nvPr/>
        </p:nvPicPr>
        <p:blipFill>
          <a:blip r:embed="rId2" cstate="print"/>
          <a:stretch>
            <a:fillRect/>
          </a:stretch>
        </p:blipFill>
        <p:spPr>
          <a:xfrm>
            <a:off x="3733800" y="202800"/>
            <a:ext cx="1066800" cy="1428000"/>
          </a:xfrm>
          <a:prstGeom prst="rect">
            <a:avLst/>
          </a:prstGeom>
        </p:spPr>
      </p:pic>
      <p:pic>
        <p:nvPicPr>
          <p:cNvPr id="5" name="Picture 4" descr="Foot_Reflexology_4a5f4278c8429.jpg"/>
          <p:cNvPicPr>
            <a:picLocks noChangeAspect="1"/>
          </p:cNvPicPr>
          <p:nvPr/>
        </p:nvPicPr>
        <p:blipFill>
          <a:blip r:embed="rId3" cstate="print"/>
          <a:stretch>
            <a:fillRect/>
          </a:stretch>
        </p:blipFill>
        <p:spPr>
          <a:xfrm>
            <a:off x="5181600" y="0"/>
            <a:ext cx="1143000" cy="1524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 15-31</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pPr marL="457200" indent="-457200" latinLnBrk="1">
              <a:buFont typeface="+mj-lt"/>
              <a:buAutoNum type="arabicPeriod" startAt="15"/>
            </a:pPr>
            <a:r>
              <a:rPr lang="en-US" sz="2200" dirty="0" smtClean="0"/>
              <a:t> Esophagus- diaphragm to neckline, medial zone 1 left</a:t>
            </a:r>
          </a:p>
          <a:p>
            <a:pPr marL="457200" indent="-457200" latinLnBrk="1">
              <a:buFont typeface="+mj-lt"/>
              <a:buAutoNum type="arabicPeriod" startAt="15"/>
            </a:pPr>
            <a:r>
              <a:rPr lang="en-US" sz="2200" dirty="0" smtClean="0"/>
              <a:t> </a:t>
            </a:r>
            <a:r>
              <a:rPr lang="en-US" sz="2200" dirty="0" err="1" smtClean="0"/>
              <a:t>Diaphram</a:t>
            </a:r>
            <a:r>
              <a:rPr lang="en-US" sz="2200" dirty="0" smtClean="0"/>
              <a:t>- diaphragm line zones 1-5</a:t>
            </a:r>
          </a:p>
          <a:p>
            <a:pPr marL="457200" indent="-457200" latinLnBrk="1">
              <a:buFont typeface="+mj-lt"/>
              <a:buAutoNum type="arabicPeriod" startAt="15"/>
            </a:pPr>
            <a:r>
              <a:rPr lang="en-US" sz="2200" dirty="0" smtClean="0"/>
              <a:t>Solar Plexus- proximal to diaphragm, zone 2</a:t>
            </a:r>
          </a:p>
          <a:p>
            <a:pPr marL="457200" indent="-457200" latinLnBrk="1">
              <a:buFont typeface="+mj-lt"/>
              <a:buAutoNum type="arabicPeriod" startAt="15"/>
            </a:pPr>
            <a:r>
              <a:rPr lang="en-US" sz="2200" dirty="0" smtClean="0"/>
              <a:t>Lung- </a:t>
            </a:r>
            <a:r>
              <a:rPr lang="en-US" sz="2200" dirty="0" err="1" smtClean="0"/>
              <a:t>Diaphram</a:t>
            </a:r>
            <a:r>
              <a:rPr lang="en-US" sz="2200" dirty="0" smtClean="0"/>
              <a:t> to neckline, zone 2-5 right, zones 1-2 left</a:t>
            </a:r>
          </a:p>
          <a:p>
            <a:pPr marL="457200" indent="-457200" latinLnBrk="1">
              <a:buFont typeface="+mj-lt"/>
              <a:buAutoNum type="arabicPeriod" startAt="15"/>
            </a:pPr>
            <a:r>
              <a:rPr lang="en-US" sz="2200" dirty="0" smtClean="0"/>
              <a:t>Heart- diaphragm to neckline, zone 1 right, zones 1-2 left</a:t>
            </a:r>
          </a:p>
          <a:p>
            <a:pPr marL="457200" indent="-457200" latinLnBrk="1">
              <a:buFont typeface="+mj-lt"/>
              <a:buAutoNum type="arabicPeriod" startAt="15"/>
            </a:pPr>
            <a:r>
              <a:rPr lang="en-US" sz="2200" dirty="0" smtClean="0"/>
              <a:t>Thymus- diaphragm to neckline, medial zone 1</a:t>
            </a:r>
          </a:p>
          <a:p>
            <a:pPr marL="457200" indent="-457200" latinLnBrk="1">
              <a:buFont typeface="+mj-lt"/>
              <a:buAutoNum type="arabicPeriod" startAt="15"/>
            </a:pPr>
            <a:r>
              <a:rPr lang="en-US" sz="2200" dirty="0" smtClean="0"/>
              <a:t>Bronchial tube- diaphragm to neckline, between zones 1-2</a:t>
            </a:r>
          </a:p>
          <a:p>
            <a:pPr marL="457200" indent="-457200" latinLnBrk="1">
              <a:buFont typeface="+mj-lt"/>
              <a:buAutoNum type="arabicPeriod" startAt="15"/>
            </a:pPr>
            <a:r>
              <a:rPr lang="en-US" sz="2200" dirty="0" smtClean="0"/>
              <a:t> Shoulder- Diaphragm to neckline, zone 5, between zones 4-5</a:t>
            </a:r>
          </a:p>
          <a:p>
            <a:pPr marL="457200" indent="-457200" latinLnBrk="1">
              <a:buFont typeface="+mj-lt"/>
              <a:buAutoNum type="arabicPeriod" startAt="15"/>
            </a:pPr>
            <a:r>
              <a:rPr lang="en-US" sz="2200" dirty="0" smtClean="0"/>
              <a:t>Lymph Drain- Dorsal Metatarsals between zones 1-2, dorsal ankle</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 15-31</a:t>
            </a:r>
            <a:endParaRPr lang="en-US" dirty="0"/>
          </a:p>
        </p:txBody>
      </p:sp>
      <p:sp>
        <p:nvSpPr>
          <p:cNvPr id="3" name="Content Placeholder 2"/>
          <p:cNvSpPr>
            <a:spLocks noGrp="1"/>
          </p:cNvSpPr>
          <p:nvPr>
            <p:ph sz="quarter" idx="1"/>
          </p:nvPr>
        </p:nvSpPr>
        <p:spPr/>
        <p:txBody>
          <a:bodyPr>
            <a:normAutofit fontScale="92500" lnSpcReduction="10000"/>
          </a:bodyPr>
          <a:lstStyle/>
          <a:p>
            <a:pPr marL="457200" indent="-457200" latinLnBrk="1">
              <a:buFont typeface="+mj-lt"/>
              <a:buAutoNum type="arabicPeriod" startAt="24"/>
            </a:pPr>
            <a:r>
              <a:rPr lang="en-US" dirty="0" smtClean="0"/>
              <a:t>24. </a:t>
            </a:r>
            <a:r>
              <a:rPr lang="en-US" sz="2200" dirty="0" smtClean="0"/>
              <a:t>Ribs/ upper back- Diaphragm to neckline between metatarsals down to waistline</a:t>
            </a:r>
          </a:p>
          <a:p>
            <a:pPr marL="457200" indent="-457200" latinLnBrk="1">
              <a:buFont typeface="+mj-lt"/>
              <a:buAutoNum type="arabicPeriod" startAt="24"/>
            </a:pPr>
            <a:r>
              <a:rPr lang="en-US" sz="2200" dirty="0" smtClean="0"/>
              <a:t>25. Breast- diaphragm to neckline, between zones 3-4</a:t>
            </a:r>
          </a:p>
          <a:p>
            <a:pPr marL="457200" indent="-457200" latinLnBrk="1">
              <a:buFont typeface="+mj-lt"/>
              <a:buAutoNum type="arabicPeriod" startAt="24"/>
            </a:pPr>
            <a:r>
              <a:rPr lang="en-US" sz="2200" dirty="0" smtClean="0"/>
              <a:t>26. Liver- Waistline to diaphragm, zones -4 right, zone 1 left</a:t>
            </a:r>
          </a:p>
          <a:p>
            <a:pPr marL="457200" indent="-457200" latinLnBrk="1">
              <a:buFont typeface="+mj-lt"/>
              <a:buAutoNum type="arabicPeriod" startAt="24"/>
            </a:pPr>
            <a:r>
              <a:rPr lang="en-US" sz="2200" dirty="0" smtClean="0"/>
              <a:t>27. Gall bladder- halfway between waistline and diaphragm, zone 4 right</a:t>
            </a:r>
          </a:p>
          <a:p>
            <a:pPr marL="457200" indent="-457200" latinLnBrk="1">
              <a:buFont typeface="+mj-lt"/>
              <a:buAutoNum type="arabicPeriod" startAt="24"/>
            </a:pPr>
            <a:r>
              <a:rPr lang="en-US" sz="2200" dirty="0" smtClean="0"/>
              <a:t>28. Adrenal- waistline 1/3 to diaphragm, zones 1 left, zone 1 right</a:t>
            </a:r>
          </a:p>
          <a:p>
            <a:pPr marL="457200" indent="-457200" latinLnBrk="1">
              <a:buFont typeface="+mj-lt"/>
              <a:buAutoNum type="arabicPeriod" startAt="24"/>
            </a:pPr>
            <a:r>
              <a:rPr lang="en-US" sz="2200" dirty="0" smtClean="0"/>
              <a:t>29. Stomach- waistline to diaphragm, zones 1-4 left, zone 1 right</a:t>
            </a:r>
          </a:p>
          <a:p>
            <a:pPr marL="457200" indent="-457200" latinLnBrk="1">
              <a:buFont typeface="+mj-lt"/>
              <a:buAutoNum type="arabicPeriod" startAt="24"/>
            </a:pPr>
            <a:r>
              <a:rPr lang="en-US" sz="2200" dirty="0" smtClean="0"/>
              <a:t>30. Spleen- proximal to diaphragm, between zones 4-5, left</a:t>
            </a:r>
          </a:p>
          <a:p>
            <a:pPr marL="457200" indent="-457200" latinLnBrk="1">
              <a:buFont typeface="+mj-lt"/>
              <a:buAutoNum type="arabicPeriod" startAt="24"/>
            </a:pPr>
            <a:r>
              <a:rPr lang="en-US" sz="2200" dirty="0" smtClean="0"/>
              <a:t> 31. Pancreas- waistline halfway to diaphragm, zones 1-4 left, waistline</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sz="quarter" idx="1"/>
          </p:nvPr>
        </p:nvSpPr>
        <p:spPr/>
        <p:txBody>
          <a:bodyPr/>
          <a:lstStyle/>
          <a:p>
            <a:pPr lvl="0" latinLnBrk="1"/>
            <a:r>
              <a:rPr lang="en-US" dirty="0" smtClean="0"/>
              <a:t>Color the 15-31 reflex points we learned so far on your chart</a:t>
            </a:r>
          </a:p>
          <a:p>
            <a:pPr lvl="0" latinLnBrk="1"/>
            <a:r>
              <a:rPr lang="en-US" dirty="0" smtClean="0"/>
              <a:t>Practice relaxation techniques, </a:t>
            </a:r>
            <a:r>
              <a:rPr lang="en-US" dirty="0" err="1" smtClean="0"/>
              <a:t>thumbwalking</a:t>
            </a:r>
            <a:r>
              <a:rPr lang="en-US" dirty="0" smtClean="0"/>
              <a:t> and finger walking on points 15-31 and record the clients reactions and your experience</a:t>
            </a:r>
          </a:p>
          <a:p>
            <a:pPr latinLnBrk="1">
              <a:buNone/>
            </a:pPr>
            <a:endParaRPr lang="en-US" dirty="0" smtClean="0"/>
          </a:p>
        </p:txBody>
      </p:sp>
      <p:pic>
        <p:nvPicPr>
          <p:cNvPr id="4" name="Content Placeholder 3" descr="reflexology.jpg"/>
          <p:cNvPicPr>
            <a:picLocks noChangeAspect="1"/>
          </p:cNvPicPr>
          <p:nvPr/>
        </p:nvPicPr>
        <p:blipFill>
          <a:blip r:embed="rId2" cstate="print"/>
          <a:stretch>
            <a:fillRect/>
          </a:stretch>
        </p:blipFill>
        <p:spPr>
          <a:xfrm>
            <a:off x="609601" y="4025764"/>
            <a:ext cx="2895600" cy="222263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6 Objectives</a:t>
            </a:r>
            <a:endParaRPr lang="en-US" dirty="0"/>
          </a:p>
        </p:txBody>
      </p:sp>
      <p:sp>
        <p:nvSpPr>
          <p:cNvPr id="3" name="Content Placeholder 2"/>
          <p:cNvSpPr>
            <a:spLocks noGrp="1"/>
          </p:cNvSpPr>
          <p:nvPr>
            <p:ph sz="quarter" idx="1"/>
          </p:nvPr>
        </p:nvSpPr>
        <p:spPr/>
        <p:txBody>
          <a:bodyPr/>
          <a:lstStyle/>
          <a:p>
            <a:pPr lvl="0" latinLnBrk="1"/>
            <a:r>
              <a:rPr lang="en-US" dirty="0" smtClean="0"/>
              <a:t>Discuss referral areas in the body</a:t>
            </a:r>
          </a:p>
          <a:p>
            <a:pPr lvl="0" latinLnBrk="1"/>
            <a:r>
              <a:rPr lang="en-US" dirty="0" smtClean="0"/>
              <a:t>Go over primary and helper areas</a:t>
            </a:r>
          </a:p>
          <a:p>
            <a:pPr lvl="0" latinLnBrk="1"/>
            <a:r>
              <a:rPr lang="en-US" dirty="0" smtClean="0"/>
              <a:t>Review reflexology techniques</a:t>
            </a:r>
          </a:p>
          <a:p>
            <a:pPr lvl="0" latinLnBrk="1"/>
            <a:r>
              <a:rPr lang="en-US" dirty="0" smtClean="0"/>
              <a:t>Review reflexes 15-31 on chart</a:t>
            </a:r>
          </a:p>
          <a:p>
            <a:endParaRPr lang="en-US" dirty="0"/>
          </a:p>
        </p:txBody>
      </p:sp>
      <p:pic>
        <p:nvPicPr>
          <p:cNvPr id="4" name="Picture 3" descr="k0010268.jpg"/>
          <p:cNvPicPr>
            <a:picLocks noChangeAspect="1"/>
          </p:cNvPicPr>
          <p:nvPr/>
        </p:nvPicPr>
        <p:blipFill>
          <a:blip r:embed="rId2" cstate="print"/>
          <a:stretch>
            <a:fillRect/>
          </a:stretch>
        </p:blipFill>
        <p:spPr>
          <a:xfrm>
            <a:off x="3810000" y="4191000"/>
            <a:ext cx="2159000" cy="1625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normAutofit/>
          </a:bodyPr>
          <a:lstStyle/>
          <a:p>
            <a:pPr latinLnBrk="1">
              <a:buNone/>
            </a:pPr>
            <a:endParaRPr lang="en-US" dirty="0" smtClean="0"/>
          </a:p>
          <a:p>
            <a:pPr lvl="0" latinLnBrk="1"/>
            <a:r>
              <a:rPr lang="en-US" dirty="0" smtClean="0"/>
              <a:t>Energy- affects flow of energy through body channels or zones</a:t>
            </a:r>
          </a:p>
          <a:p>
            <a:pPr lvl="0" latinLnBrk="1"/>
            <a:r>
              <a:rPr lang="en-US" dirty="0" smtClean="0"/>
              <a:t>Circulation- affects flow of blood throughout the body</a:t>
            </a:r>
          </a:p>
          <a:p>
            <a:pPr lvl="0" latinLnBrk="1"/>
            <a:r>
              <a:rPr lang="en-US" dirty="0" smtClean="0"/>
              <a:t>Nerves- affects flow of nerves that send signals to the body</a:t>
            </a:r>
          </a:p>
          <a:p>
            <a:pPr latinLnBrk="1">
              <a:buNone/>
            </a:pPr>
            <a:endParaRPr lang="en-US" dirty="0" smtClean="0"/>
          </a:p>
          <a:p>
            <a:pPr latinLnBrk="1">
              <a:buNone/>
            </a:pPr>
            <a:endParaRPr lang="en-US" dirty="0" smtClean="0"/>
          </a:p>
          <a:p>
            <a:pPr latinLnBrk="1"/>
            <a:r>
              <a:rPr lang="en-US" dirty="0" smtClean="0"/>
              <a:t>Relaxation</a:t>
            </a:r>
          </a:p>
          <a:p>
            <a:pPr latinLnBrk="1"/>
            <a:r>
              <a:rPr lang="en-US" dirty="0" smtClean="0"/>
              <a:t>rejuvenation</a:t>
            </a:r>
          </a:p>
          <a:p>
            <a:pPr latinLnBrk="1"/>
            <a:r>
              <a:rPr lang="en-US" dirty="0" smtClean="0"/>
              <a:t>circulation</a:t>
            </a:r>
          </a:p>
          <a:p>
            <a:pPr latinLnBrk="1"/>
            <a:r>
              <a:rPr lang="en-US" dirty="0" smtClean="0"/>
              <a:t>preventative healthcare</a:t>
            </a:r>
          </a:p>
          <a:p>
            <a:pPr latinLnBrk="1">
              <a:buNone/>
            </a:pPr>
            <a:endParaRPr lang="en-US" dirty="0" smtClean="0"/>
          </a:p>
          <a:p>
            <a:pPr latinLnBrk="1">
              <a:buNone/>
            </a:pPr>
            <a:endParaRPr lang="en-US" dirty="0" smtClean="0"/>
          </a:p>
        </p:txBody>
      </p:sp>
      <p:sp>
        <p:nvSpPr>
          <p:cNvPr id="4" name="Title 1"/>
          <p:cNvSpPr txBox="1">
            <a:spLocks/>
          </p:cNvSpPr>
          <p:nvPr/>
        </p:nvSpPr>
        <p:spPr>
          <a:xfrm>
            <a:off x="228600"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cap="small" dirty="0" smtClean="0">
                <a:solidFill>
                  <a:schemeClr val="tx2"/>
                </a:solidFill>
                <a:latin typeface="+mj-lt"/>
                <a:ea typeface="+mj-ea"/>
                <a:cs typeface="+mj-cs"/>
              </a:rPr>
              <a:t>How does Reflexology Work</a:t>
            </a:r>
            <a:r>
              <a:rPr kumimoji="0" lang="en-US" sz="3000" i="0" u="none" strike="noStrike" kern="1200" cap="small" spc="0" normalizeH="0" baseline="0" noProof="0" dirty="0" smtClean="0">
                <a:ln>
                  <a:noFill/>
                </a:ln>
                <a:solidFill>
                  <a:schemeClr val="tx2"/>
                </a:solidFill>
                <a:effectLst/>
                <a:uLnTx/>
                <a:uFillTx/>
                <a:latin typeface="+mj-lt"/>
                <a:ea typeface="+mj-ea"/>
                <a:cs typeface="+mj-cs"/>
              </a:rPr>
              <a:t>?</a:t>
            </a:r>
            <a:endParaRPr kumimoji="0" lang="en-US" sz="3000" i="0" u="none" strike="noStrike" kern="1200" cap="small" spc="0" normalizeH="0" baseline="0" noProof="0" dirty="0">
              <a:ln>
                <a:noFill/>
              </a:ln>
              <a:solidFill>
                <a:schemeClr val="tx2"/>
              </a:solidFill>
              <a:effectLst/>
              <a:uLnTx/>
              <a:uFillTx/>
              <a:latin typeface="+mj-lt"/>
              <a:ea typeface="+mj-ea"/>
              <a:cs typeface="+mj-cs"/>
            </a:endParaRPr>
          </a:p>
        </p:txBody>
      </p:sp>
      <p:sp>
        <p:nvSpPr>
          <p:cNvPr id="5" name="Title 1"/>
          <p:cNvSpPr txBox="1">
            <a:spLocks/>
          </p:cNvSpPr>
          <p:nvPr/>
        </p:nvSpPr>
        <p:spPr>
          <a:xfrm>
            <a:off x="304800" y="3276600"/>
            <a:ext cx="84582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cap="small" noProof="0" dirty="0" smtClean="0">
                <a:solidFill>
                  <a:schemeClr val="tx2"/>
                </a:solidFill>
                <a:latin typeface="+mj-lt"/>
                <a:ea typeface="+mj-ea"/>
                <a:cs typeface="+mj-cs"/>
              </a:rPr>
              <a:t>What are the Benefits of Reflexology</a:t>
            </a:r>
            <a:r>
              <a:rPr kumimoji="0" lang="en-US" sz="3000" i="0" u="none" strike="noStrike" kern="1200" cap="small" spc="0" normalizeH="0" baseline="0" noProof="0" dirty="0" smtClean="0">
                <a:ln>
                  <a:noFill/>
                </a:ln>
                <a:solidFill>
                  <a:schemeClr val="tx2"/>
                </a:solidFill>
                <a:effectLst/>
                <a:uLnTx/>
                <a:uFillTx/>
                <a:latin typeface="+mj-lt"/>
                <a:ea typeface="+mj-ea"/>
                <a:cs typeface="+mj-cs"/>
              </a:rPr>
              <a:t>?</a:t>
            </a:r>
            <a:endParaRPr kumimoji="0" lang="en-US" sz="300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Referral areas</a:t>
            </a:r>
            <a:br>
              <a:rPr lang="en-US" dirty="0" smtClean="0"/>
            </a:br>
            <a:endParaRPr lang="en-US" dirty="0"/>
          </a:p>
        </p:txBody>
      </p:sp>
      <p:sp>
        <p:nvSpPr>
          <p:cNvPr id="3" name="Content Placeholder 2"/>
          <p:cNvSpPr>
            <a:spLocks noGrp="1"/>
          </p:cNvSpPr>
          <p:nvPr>
            <p:ph sz="quarter" idx="1"/>
          </p:nvPr>
        </p:nvSpPr>
        <p:spPr/>
        <p:txBody>
          <a:bodyPr/>
          <a:lstStyle/>
          <a:p>
            <a:pPr latinLnBrk="1"/>
            <a:r>
              <a:rPr lang="en-US" dirty="0" smtClean="0"/>
              <a:t>Upper back/lower back</a:t>
            </a:r>
          </a:p>
          <a:p>
            <a:pPr latinLnBrk="1"/>
            <a:r>
              <a:rPr lang="en-US" dirty="0" smtClean="0"/>
              <a:t>Fingers/ toes</a:t>
            </a:r>
          </a:p>
          <a:p>
            <a:pPr latinLnBrk="1"/>
            <a:r>
              <a:rPr lang="en-US" dirty="0" smtClean="0"/>
              <a:t>Shoulder/ hip</a:t>
            </a:r>
          </a:p>
          <a:p>
            <a:pPr latinLnBrk="1"/>
            <a:r>
              <a:rPr lang="en-US" dirty="0" smtClean="0"/>
              <a:t>Upper arms/ Thigh</a:t>
            </a:r>
          </a:p>
          <a:p>
            <a:pPr latinLnBrk="1"/>
            <a:r>
              <a:rPr lang="en-US" dirty="0" smtClean="0"/>
              <a:t>Elbow/knee</a:t>
            </a:r>
          </a:p>
          <a:p>
            <a:pPr latinLnBrk="1"/>
            <a:r>
              <a:rPr lang="en-US" dirty="0" smtClean="0"/>
              <a:t>Forearm/leg</a:t>
            </a:r>
          </a:p>
          <a:p>
            <a:pPr latinLnBrk="1"/>
            <a:r>
              <a:rPr lang="en-US" dirty="0" smtClean="0"/>
              <a:t>Wrist/ankle</a:t>
            </a:r>
          </a:p>
          <a:p>
            <a:pPr latinLnBrk="1"/>
            <a:r>
              <a:rPr lang="en-US" dirty="0" smtClean="0"/>
              <a:t>Hands/foot</a:t>
            </a:r>
          </a:p>
          <a:p>
            <a:pPr latinLnBrk="1"/>
            <a:r>
              <a:rPr lang="en-US" dirty="0" smtClean="0"/>
              <a:t>Thumbs/ big toe</a:t>
            </a:r>
          </a:p>
          <a:p>
            <a:endParaRPr lang="en-US" dirty="0"/>
          </a:p>
        </p:txBody>
      </p:sp>
      <p:pic>
        <p:nvPicPr>
          <p:cNvPr id="15362" name="Picture 2" descr="Arm and Leg Skeleton"/>
          <p:cNvPicPr>
            <a:picLocks noChangeAspect="1" noChangeArrowheads="1"/>
          </p:cNvPicPr>
          <p:nvPr/>
        </p:nvPicPr>
        <p:blipFill>
          <a:blip r:embed="rId2" cstate="print"/>
          <a:srcRect/>
          <a:stretch>
            <a:fillRect/>
          </a:stretch>
        </p:blipFill>
        <p:spPr bwMode="auto">
          <a:xfrm>
            <a:off x="4800600" y="1066800"/>
            <a:ext cx="3077391" cy="4191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helper areas </a:t>
            </a:r>
            <a:br>
              <a:rPr lang="en-US" dirty="0" smtClean="0"/>
            </a:br>
            <a:endParaRPr lang="en-US" dirty="0"/>
          </a:p>
        </p:txBody>
      </p:sp>
      <p:sp>
        <p:nvSpPr>
          <p:cNvPr id="3" name="Content Placeholder 2"/>
          <p:cNvSpPr>
            <a:spLocks noGrp="1"/>
          </p:cNvSpPr>
          <p:nvPr>
            <p:ph sz="quarter" idx="1"/>
          </p:nvPr>
        </p:nvSpPr>
        <p:spPr/>
        <p:txBody>
          <a:bodyPr/>
          <a:lstStyle/>
          <a:p>
            <a:pPr latinLnBrk="1"/>
            <a:r>
              <a:rPr lang="en-US" dirty="0" smtClean="0"/>
              <a:t>Primary/ direct </a:t>
            </a:r>
            <a:r>
              <a:rPr lang="en-US" dirty="0" smtClean="0"/>
              <a:t>– specific condition</a:t>
            </a:r>
          </a:p>
          <a:p>
            <a:pPr latinLnBrk="1"/>
            <a:r>
              <a:rPr lang="en-US" dirty="0" smtClean="0"/>
              <a:t>Secondary/ helper- </a:t>
            </a:r>
            <a:r>
              <a:rPr lang="en-US" dirty="0" smtClean="0"/>
              <a:t>aid and reinforce healing</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 15-31</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pPr marL="457200" indent="-457200" latinLnBrk="1">
              <a:buFont typeface="+mj-lt"/>
              <a:buAutoNum type="arabicPeriod" startAt="15"/>
            </a:pPr>
            <a:r>
              <a:rPr lang="en-US" sz="2200" dirty="0" smtClean="0"/>
              <a:t> Esophagus- diaphragm to neckline, medial zone 1 left</a:t>
            </a:r>
          </a:p>
          <a:p>
            <a:pPr marL="457200" indent="-457200" latinLnBrk="1">
              <a:buFont typeface="+mj-lt"/>
              <a:buAutoNum type="arabicPeriod" startAt="15"/>
            </a:pPr>
            <a:r>
              <a:rPr lang="en-US" sz="2200" dirty="0" smtClean="0"/>
              <a:t> </a:t>
            </a:r>
            <a:r>
              <a:rPr lang="en-US" sz="2200" dirty="0" err="1" smtClean="0"/>
              <a:t>Diaphram</a:t>
            </a:r>
            <a:r>
              <a:rPr lang="en-US" sz="2200" dirty="0" smtClean="0"/>
              <a:t>- diaphragm line zones 1-5</a:t>
            </a:r>
          </a:p>
          <a:p>
            <a:pPr marL="457200" indent="-457200" latinLnBrk="1">
              <a:buFont typeface="+mj-lt"/>
              <a:buAutoNum type="arabicPeriod" startAt="15"/>
            </a:pPr>
            <a:r>
              <a:rPr lang="en-US" sz="2200" dirty="0" smtClean="0"/>
              <a:t>Solar Plexus- proximal to diaphragm, zone 2</a:t>
            </a:r>
          </a:p>
          <a:p>
            <a:pPr marL="457200" indent="-457200" latinLnBrk="1">
              <a:buFont typeface="+mj-lt"/>
              <a:buAutoNum type="arabicPeriod" startAt="15"/>
            </a:pPr>
            <a:r>
              <a:rPr lang="en-US" sz="2200" dirty="0" smtClean="0"/>
              <a:t>Lung- </a:t>
            </a:r>
            <a:r>
              <a:rPr lang="en-US" sz="2200" dirty="0" err="1" smtClean="0"/>
              <a:t>Diaphram</a:t>
            </a:r>
            <a:r>
              <a:rPr lang="en-US" sz="2200" dirty="0" smtClean="0"/>
              <a:t> to neckline, zone 2-5 right, zones 1-2 left</a:t>
            </a:r>
          </a:p>
          <a:p>
            <a:pPr marL="457200" indent="-457200" latinLnBrk="1">
              <a:buFont typeface="+mj-lt"/>
              <a:buAutoNum type="arabicPeriod" startAt="15"/>
            </a:pPr>
            <a:r>
              <a:rPr lang="en-US" sz="2200" dirty="0" smtClean="0"/>
              <a:t>Heart- diaphragm to neckline, zone 1 right, zones 1-2 left</a:t>
            </a:r>
          </a:p>
          <a:p>
            <a:pPr marL="457200" indent="-457200" latinLnBrk="1">
              <a:buFont typeface="+mj-lt"/>
              <a:buAutoNum type="arabicPeriod" startAt="15"/>
            </a:pPr>
            <a:r>
              <a:rPr lang="en-US" sz="2200" dirty="0" smtClean="0"/>
              <a:t>Thymus- diaphragm to neckline, medial zone 1</a:t>
            </a:r>
          </a:p>
          <a:p>
            <a:pPr marL="457200" indent="-457200" latinLnBrk="1">
              <a:buFont typeface="+mj-lt"/>
              <a:buAutoNum type="arabicPeriod" startAt="15"/>
            </a:pPr>
            <a:r>
              <a:rPr lang="en-US" sz="2200" dirty="0" smtClean="0"/>
              <a:t>Bronchial tube- diaphragm to neckline, between zones 1-2</a:t>
            </a:r>
          </a:p>
          <a:p>
            <a:pPr marL="457200" indent="-457200" latinLnBrk="1">
              <a:buFont typeface="+mj-lt"/>
              <a:buAutoNum type="arabicPeriod" startAt="15"/>
            </a:pPr>
            <a:r>
              <a:rPr lang="en-US" sz="2200" dirty="0" smtClean="0"/>
              <a:t> Shoulder- Diaphragm to neckline, zone 5, between zones 4-5</a:t>
            </a:r>
          </a:p>
          <a:p>
            <a:pPr marL="457200" indent="-457200" latinLnBrk="1">
              <a:buFont typeface="+mj-lt"/>
              <a:buAutoNum type="arabicPeriod" startAt="15"/>
            </a:pPr>
            <a:r>
              <a:rPr lang="en-US" sz="2200" dirty="0" smtClean="0"/>
              <a:t>Lymph Drain- Dorsal Metatarsals between zones 1-2, dorsal ankle</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Reflexes 15-31</a:t>
            </a:r>
            <a:endParaRPr lang="en-US" dirty="0"/>
          </a:p>
        </p:txBody>
      </p:sp>
      <p:sp>
        <p:nvSpPr>
          <p:cNvPr id="3" name="Content Placeholder 2"/>
          <p:cNvSpPr>
            <a:spLocks noGrp="1"/>
          </p:cNvSpPr>
          <p:nvPr>
            <p:ph sz="quarter" idx="1"/>
          </p:nvPr>
        </p:nvSpPr>
        <p:spPr/>
        <p:txBody>
          <a:bodyPr>
            <a:normAutofit fontScale="92500" lnSpcReduction="10000"/>
          </a:bodyPr>
          <a:lstStyle/>
          <a:p>
            <a:pPr marL="457200" indent="-457200" latinLnBrk="1">
              <a:buFont typeface="+mj-lt"/>
              <a:buAutoNum type="arabicPeriod" startAt="24"/>
            </a:pPr>
            <a:r>
              <a:rPr lang="en-US" dirty="0" smtClean="0"/>
              <a:t>24. </a:t>
            </a:r>
            <a:r>
              <a:rPr lang="en-US" sz="2200" dirty="0" smtClean="0"/>
              <a:t>Ribs/ upper back- Diaphragm to neckline between metatarsals down to waistline</a:t>
            </a:r>
          </a:p>
          <a:p>
            <a:pPr marL="457200" indent="-457200" latinLnBrk="1">
              <a:buFont typeface="+mj-lt"/>
              <a:buAutoNum type="arabicPeriod" startAt="24"/>
            </a:pPr>
            <a:r>
              <a:rPr lang="en-US" sz="2200" dirty="0" smtClean="0"/>
              <a:t>25. Breast- diaphragm to neckline, between zones 3-4</a:t>
            </a:r>
          </a:p>
          <a:p>
            <a:pPr marL="457200" indent="-457200" latinLnBrk="1">
              <a:buFont typeface="+mj-lt"/>
              <a:buAutoNum type="arabicPeriod" startAt="24"/>
            </a:pPr>
            <a:r>
              <a:rPr lang="en-US" sz="2200" dirty="0" smtClean="0"/>
              <a:t>26. Liver- Waistline to diaphragm, zones -4 right, zone 1 left</a:t>
            </a:r>
          </a:p>
          <a:p>
            <a:pPr marL="457200" indent="-457200" latinLnBrk="1">
              <a:buFont typeface="+mj-lt"/>
              <a:buAutoNum type="arabicPeriod" startAt="24"/>
            </a:pPr>
            <a:r>
              <a:rPr lang="en-US" sz="2200" dirty="0" smtClean="0"/>
              <a:t>27. Gall bladder- halfway between waistline and diaphragm, zone 4 right</a:t>
            </a:r>
          </a:p>
          <a:p>
            <a:pPr marL="457200" indent="-457200" latinLnBrk="1">
              <a:buFont typeface="+mj-lt"/>
              <a:buAutoNum type="arabicPeriod" startAt="24"/>
            </a:pPr>
            <a:r>
              <a:rPr lang="en-US" sz="2200" dirty="0" smtClean="0"/>
              <a:t>28. Adrenal- waistline 1/3 to diaphragm, zones 1 left, zone 1 right</a:t>
            </a:r>
          </a:p>
          <a:p>
            <a:pPr marL="457200" indent="-457200" latinLnBrk="1">
              <a:buFont typeface="+mj-lt"/>
              <a:buAutoNum type="arabicPeriod" startAt="24"/>
            </a:pPr>
            <a:r>
              <a:rPr lang="en-US" sz="2200" dirty="0" smtClean="0"/>
              <a:t>29. Stomach- waistline to diaphragm, zones 1-4 left, zone 1 right</a:t>
            </a:r>
          </a:p>
          <a:p>
            <a:pPr marL="457200" indent="-457200" latinLnBrk="1">
              <a:buFont typeface="+mj-lt"/>
              <a:buAutoNum type="arabicPeriod" startAt="24"/>
            </a:pPr>
            <a:r>
              <a:rPr lang="en-US" sz="2200" dirty="0" smtClean="0"/>
              <a:t>30. Spleen- proximal to diaphragm, between zones 4-5, left</a:t>
            </a:r>
          </a:p>
          <a:p>
            <a:pPr marL="457200" indent="-457200" latinLnBrk="1">
              <a:buFont typeface="+mj-lt"/>
              <a:buAutoNum type="arabicPeriod" startAt="24"/>
            </a:pPr>
            <a:r>
              <a:rPr lang="en-US" sz="2200" dirty="0" smtClean="0"/>
              <a:t> 31. Pancreas- waistline halfway to diaphragm, zones 1-4 left, waistline</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br>
              <a:rPr lang="en-US" dirty="0" smtClean="0"/>
            </a:br>
            <a:endParaRPr lang="en-US" dirty="0"/>
          </a:p>
        </p:txBody>
      </p:sp>
      <p:sp>
        <p:nvSpPr>
          <p:cNvPr id="3" name="Content Placeholder 2"/>
          <p:cNvSpPr>
            <a:spLocks noGrp="1"/>
          </p:cNvSpPr>
          <p:nvPr>
            <p:ph sz="quarter" idx="1"/>
          </p:nvPr>
        </p:nvSpPr>
        <p:spPr/>
        <p:txBody>
          <a:bodyPr/>
          <a:lstStyle/>
          <a:p>
            <a:pPr lvl="0" latinLnBrk="1"/>
            <a:r>
              <a:rPr lang="en-US" dirty="0" smtClean="0"/>
              <a:t>Draw  15-31 reflex points we learned so far on your chart</a:t>
            </a:r>
          </a:p>
          <a:p>
            <a:pPr lvl="0" latinLnBrk="1"/>
            <a:r>
              <a:rPr lang="en-US" dirty="0" smtClean="0"/>
              <a:t>Practice relaxation techniques, </a:t>
            </a:r>
            <a:r>
              <a:rPr lang="en-US" dirty="0" err="1" smtClean="0"/>
              <a:t>thumbwalking</a:t>
            </a:r>
            <a:r>
              <a:rPr lang="en-US" dirty="0" smtClean="0"/>
              <a:t> and finger walking on points 15-31 and record the clients reactions and your experience</a:t>
            </a:r>
          </a:p>
          <a:p>
            <a:endParaRPr lang="en-US" dirty="0"/>
          </a:p>
        </p:txBody>
      </p:sp>
      <p:pic>
        <p:nvPicPr>
          <p:cNvPr id="4" name="Picture 2" descr="C:\Users\Heather\Desktop\Massage\Schools\KCC Reflexology\50_reflex_points.tif"/>
          <p:cNvPicPr>
            <a:picLocks noChangeAspect="1" noChangeArrowheads="1"/>
          </p:cNvPicPr>
          <p:nvPr/>
        </p:nvPicPr>
        <p:blipFill>
          <a:blip r:embed="rId2" cstate="print"/>
          <a:srcRect/>
          <a:stretch>
            <a:fillRect/>
          </a:stretch>
        </p:blipFill>
        <p:spPr bwMode="auto">
          <a:xfrm>
            <a:off x="2819400" y="3581400"/>
            <a:ext cx="3763122" cy="290786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7 Objectives</a:t>
            </a:r>
            <a:endParaRPr lang="en-US" dirty="0"/>
          </a:p>
        </p:txBody>
      </p:sp>
      <p:sp>
        <p:nvSpPr>
          <p:cNvPr id="3" name="Content Placeholder 2"/>
          <p:cNvSpPr>
            <a:spLocks noGrp="1"/>
          </p:cNvSpPr>
          <p:nvPr>
            <p:ph sz="quarter" idx="1"/>
          </p:nvPr>
        </p:nvSpPr>
        <p:spPr/>
        <p:txBody>
          <a:bodyPr/>
          <a:lstStyle/>
          <a:p>
            <a:pPr lvl="0" latinLnBrk="1"/>
            <a:r>
              <a:rPr lang="en-US" dirty="0" smtClean="0"/>
              <a:t>Discuss professional ethics for </a:t>
            </a:r>
            <a:r>
              <a:rPr lang="en-US" dirty="0" err="1" smtClean="0"/>
              <a:t>Reflexologists</a:t>
            </a:r>
            <a:endParaRPr lang="en-US" dirty="0" smtClean="0"/>
          </a:p>
          <a:p>
            <a:pPr lvl="0" latinLnBrk="1"/>
            <a:r>
              <a:rPr lang="en-US" dirty="0" smtClean="0"/>
              <a:t>Review common foot problems handout</a:t>
            </a:r>
          </a:p>
          <a:p>
            <a:pPr lvl="0" latinLnBrk="1"/>
            <a:r>
              <a:rPr lang="en-US" dirty="0" smtClean="0"/>
              <a:t>Reflexology for specific reflexes and common ailments</a:t>
            </a:r>
          </a:p>
          <a:p>
            <a:pPr lvl="0" latinLnBrk="1"/>
            <a:r>
              <a:rPr lang="en-US" dirty="0" smtClean="0"/>
              <a:t>Teach reflexes 32- 50 on chart</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Ethics</a:t>
            </a:r>
            <a:br>
              <a:rPr lang="en-US" dirty="0" smtClean="0"/>
            </a:br>
            <a:endParaRPr lang="en-US" dirty="0"/>
          </a:p>
        </p:txBody>
      </p:sp>
      <p:sp>
        <p:nvSpPr>
          <p:cNvPr id="3" name="Content Placeholder 2"/>
          <p:cNvSpPr>
            <a:spLocks noGrp="1"/>
          </p:cNvSpPr>
          <p:nvPr>
            <p:ph sz="quarter" idx="1"/>
          </p:nvPr>
        </p:nvSpPr>
        <p:spPr/>
        <p:txBody>
          <a:bodyPr/>
          <a:lstStyle/>
          <a:p>
            <a:pPr lvl="0" latinLnBrk="1"/>
            <a:r>
              <a:rPr lang="en-US" dirty="0" smtClean="0"/>
              <a:t>Training</a:t>
            </a:r>
          </a:p>
          <a:p>
            <a:pPr lvl="0" latinLnBrk="1"/>
            <a:r>
              <a:rPr lang="en-US" dirty="0" smtClean="0"/>
              <a:t>Public safety</a:t>
            </a:r>
          </a:p>
          <a:p>
            <a:pPr lvl="0" latinLnBrk="1"/>
            <a:r>
              <a:rPr lang="en-US" dirty="0" smtClean="0"/>
              <a:t>Standards of practice</a:t>
            </a:r>
          </a:p>
          <a:p>
            <a:pPr lvl="0" latinLnBrk="1"/>
            <a:r>
              <a:rPr lang="en-US" dirty="0" smtClean="0"/>
              <a:t>Consult medical professional</a:t>
            </a:r>
          </a:p>
          <a:p>
            <a:pPr lvl="0" latinLnBrk="1"/>
            <a:r>
              <a:rPr lang="en-US" dirty="0" smtClean="0"/>
              <a:t>Self –care</a:t>
            </a:r>
          </a:p>
          <a:p>
            <a:pPr lvl="0" latinLnBrk="1"/>
            <a:r>
              <a:rPr lang="en-US" dirty="0" smtClean="0"/>
              <a:t>( review code of ethics)</a:t>
            </a:r>
          </a:p>
          <a:p>
            <a:endParaRPr lang="en-US" dirty="0"/>
          </a:p>
        </p:txBody>
      </p:sp>
      <p:pic>
        <p:nvPicPr>
          <p:cNvPr id="9217" name="Picture 1" descr="C:\Program Files\Microsoft Office\MEDIA\CAGCAT10\j0186348.wmf"/>
          <p:cNvPicPr>
            <a:picLocks noChangeAspect="1" noChangeArrowheads="1"/>
          </p:cNvPicPr>
          <p:nvPr/>
        </p:nvPicPr>
        <p:blipFill>
          <a:blip r:embed="rId2" cstate="print"/>
          <a:srcRect/>
          <a:stretch>
            <a:fillRect/>
          </a:stretch>
        </p:blipFill>
        <p:spPr bwMode="auto">
          <a:xfrm>
            <a:off x="5105400" y="1142999"/>
            <a:ext cx="1524000" cy="214008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Reflexology referral areas for specific conditions</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latinLnBrk="1"/>
            <a:r>
              <a:rPr lang="en-US" b="1" dirty="0" smtClean="0"/>
              <a:t>Reminder: “Do not diagnose, prescribe or claim to treat specific conditions”</a:t>
            </a:r>
            <a:endParaRPr lang="en-US" dirty="0" smtClean="0"/>
          </a:p>
          <a:p>
            <a:pPr latinLnBrk="1"/>
            <a:r>
              <a:rPr lang="en-US" dirty="0" smtClean="0"/>
              <a:t>Constipation- liver, gallbladder, diaphragm, adrenals, lower spine, sigmoid, </a:t>
            </a:r>
            <a:r>
              <a:rPr lang="en-US" dirty="0" err="1" smtClean="0"/>
              <a:t>illeocecal</a:t>
            </a:r>
            <a:endParaRPr lang="en-US" dirty="0" smtClean="0"/>
          </a:p>
          <a:p>
            <a:pPr latinLnBrk="1"/>
            <a:r>
              <a:rPr lang="en-US" dirty="0" smtClean="0"/>
              <a:t>Diarrhea- ascending colon, transverse colon, diaphragm, liver, adrenals</a:t>
            </a:r>
          </a:p>
          <a:p>
            <a:pPr latinLnBrk="1"/>
            <a:r>
              <a:rPr lang="en-US" dirty="0" smtClean="0"/>
              <a:t>Insomnia- diaphragm, call glands</a:t>
            </a:r>
          </a:p>
          <a:p>
            <a:pPr latinLnBrk="1"/>
            <a:r>
              <a:rPr lang="en-US" dirty="0" smtClean="0"/>
              <a:t>Edema- lymph system, kidneys, adrenals</a:t>
            </a:r>
          </a:p>
          <a:p>
            <a:pPr latinLnBrk="1"/>
            <a:r>
              <a:rPr lang="en-US" dirty="0" smtClean="0"/>
              <a:t>Tinnitus- ear reflex, cervical, neck , great toe</a:t>
            </a:r>
          </a:p>
          <a:p>
            <a:pPr latinLnBrk="1"/>
            <a:r>
              <a:rPr lang="en-US" dirty="0" smtClean="0"/>
              <a:t>Headache- whole spine, diaphragm, all glands, toes</a:t>
            </a:r>
          </a:p>
          <a:p>
            <a:pPr latinLnBrk="1"/>
            <a:r>
              <a:rPr lang="en-US" dirty="0" smtClean="0"/>
              <a:t>Cramps- hip/knee, sciatic, lower spine, parathyroid, adrenals</a:t>
            </a:r>
          </a:p>
          <a:p>
            <a:pPr latinLnBrk="1"/>
            <a:r>
              <a:rPr lang="en-US" dirty="0" smtClean="0"/>
              <a:t>Sprain- specific area, referral area</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Reflexology points 32- 50</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marL="457200" indent="-457200" latinLnBrk="1">
              <a:buFont typeface="+mj-lt"/>
              <a:buAutoNum type="arabicPeriod" startAt="32"/>
            </a:pPr>
            <a:r>
              <a:rPr lang="en-US" dirty="0" smtClean="0"/>
              <a:t> </a:t>
            </a:r>
            <a:r>
              <a:rPr lang="en-US" dirty="0" err="1" smtClean="0"/>
              <a:t>Illeocecal</a:t>
            </a:r>
            <a:r>
              <a:rPr lang="en-US" dirty="0" smtClean="0"/>
              <a:t> Valve- medial of </a:t>
            </a:r>
            <a:r>
              <a:rPr lang="en-US" dirty="0" err="1" smtClean="0"/>
              <a:t>cuboid</a:t>
            </a:r>
            <a:r>
              <a:rPr lang="en-US" dirty="0" smtClean="0"/>
              <a:t> notch between zones 4-5 right</a:t>
            </a:r>
          </a:p>
          <a:p>
            <a:pPr marL="457200" indent="-457200" latinLnBrk="1">
              <a:buFont typeface="+mj-lt"/>
              <a:buAutoNum type="arabicPeriod" startAt="32"/>
            </a:pPr>
            <a:r>
              <a:rPr lang="en-US" dirty="0" smtClean="0"/>
              <a:t>Ascending colon- heel line to waistline, between zones 4-5 right</a:t>
            </a:r>
          </a:p>
          <a:p>
            <a:pPr marL="457200" indent="-457200" latinLnBrk="1">
              <a:buFont typeface="+mj-lt"/>
              <a:buAutoNum type="arabicPeriod" startAt="32"/>
            </a:pPr>
            <a:r>
              <a:rPr lang="en-US" dirty="0" smtClean="0"/>
              <a:t> Hepatic Flexure- waistline, zone 4 right</a:t>
            </a:r>
          </a:p>
          <a:p>
            <a:pPr marL="457200" indent="-457200" latinLnBrk="1">
              <a:buFont typeface="+mj-lt"/>
              <a:buAutoNum type="arabicPeriod" startAt="32"/>
            </a:pPr>
            <a:r>
              <a:rPr lang="en-US" dirty="0" smtClean="0"/>
              <a:t>Transverse colon- waistline, zones 1-4</a:t>
            </a:r>
          </a:p>
          <a:p>
            <a:pPr marL="457200" indent="-457200" latinLnBrk="1">
              <a:buFont typeface="+mj-lt"/>
              <a:buAutoNum type="arabicPeriod" startAt="32"/>
            </a:pPr>
            <a:r>
              <a:rPr lang="en-US" dirty="0" smtClean="0"/>
              <a:t> </a:t>
            </a:r>
            <a:r>
              <a:rPr lang="en-US" dirty="0" err="1" smtClean="0"/>
              <a:t>Splenic</a:t>
            </a:r>
            <a:r>
              <a:rPr lang="en-US" dirty="0" smtClean="0"/>
              <a:t> Flexure- waistline, zone 4 left</a:t>
            </a:r>
          </a:p>
          <a:p>
            <a:pPr marL="457200" indent="-457200" latinLnBrk="1">
              <a:buFont typeface="+mj-lt"/>
              <a:buAutoNum type="arabicPeriod" startAt="32"/>
            </a:pPr>
            <a:r>
              <a:rPr lang="en-US" dirty="0" smtClean="0"/>
              <a:t> Descending Colon- waistline to heel line, between zones 4-5, left</a:t>
            </a:r>
          </a:p>
          <a:p>
            <a:pPr marL="457200" indent="-457200" latinLnBrk="1">
              <a:buFont typeface="+mj-lt"/>
              <a:buAutoNum type="arabicPeriod" startAt="32"/>
            </a:pPr>
            <a:r>
              <a:rPr lang="en-US" dirty="0" smtClean="0"/>
              <a:t>Sigmoid colon- mid heel, between zones 3-4, left</a:t>
            </a:r>
          </a:p>
          <a:p>
            <a:pPr marL="457200" indent="-457200" latinLnBrk="1">
              <a:buFont typeface="+mj-lt"/>
              <a:buAutoNum type="arabicPeriod" startAt="32"/>
            </a:pPr>
            <a:r>
              <a:rPr lang="en-US" dirty="0" smtClean="0"/>
              <a:t>Small Intestines- heel line to waistline, zones 1-4</a:t>
            </a:r>
          </a:p>
          <a:p>
            <a:pPr marL="457200" indent="-457200" latinLnBrk="1">
              <a:buFont typeface="+mj-lt"/>
              <a:buAutoNum type="arabicPeriod" startAt="32"/>
            </a:pPr>
            <a:r>
              <a:rPr lang="en-US" dirty="0" smtClean="0"/>
              <a:t>Kidney- above, on and below waistline, medial tendon</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Reflexology points 32- 50</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marL="514350" indent="-514350" latinLnBrk="1">
              <a:buFont typeface="+mj-lt"/>
              <a:buAutoNum type="arabicPeriod" startAt="41"/>
            </a:pPr>
            <a:r>
              <a:rPr lang="en-US" dirty="0" err="1" smtClean="0"/>
              <a:t>Ureter</a:t>
            </a:r>
            <a:r>
              <a:rPr lang="en-US" dirty="0" smtClean="0"/>
              <a:t> tube- heel line to waistline, medial tendon</a:t>
            </a:r>
          </a:p>
          <a:p>
            <a:pPr marL="514350" indent="-514350" latinLnBrk="1">
              <a:buFont typeface="+mj-lt"/>
              <a:buAutoNum type="arabicPeriod" startAt="41"/>
            </a:pPr>
            <a:r>
              <a:rPr lang="en-US" dirty="0" smtClean="0"/>
              <a:t>Bladder/ </a:t>
            </a:r>
            <a:r>
              <a:rPr lang="en-US" dirty="0" err="1" smtClean="0"/>
              <a:t>Sacroilliac</a:t>
            </a:r>
            <a:r>
              <a:rPr lang="en-US" dirty="0" smtClean="0"/>
              <a:t> joint- heel line, medial</a:t>
            </a:r>
          </a:p>
          <a:p>
            <a:pPr marL="514350" indent="-514350" latinLnBrk="1">
              <a:buFont typeface="+mj-lt"/>
              <a:buAutoNum type="arabicPeriod" startAt="41"/>
            </a:pPr>
            <a:r>
              <a:rPr lang="en-US" dirty="0" smtClean="0"/>
              <a:t>Sciatic – lower heel, zones 1-5</a:t>
            </a:r>
          </a:p>
          <a:p>
            <a:pPr marL="514350" indent="-514350" latinLnBrk="1">
              <a:buFont typeface="+mj-lt"/>
              <a:buAutoNum type="arabicPeriod" startAt="41"/>
            </a:pPr>
            <a:r>
              <a:rPr lang="en-US" dirty="0" smtClean="0"/>
              <a:t>Uterus/Prostate- halfway between heel and ankle, medial</a:t>
            </a:r>
          </a:p>
          <a:p>
            <a:pPr marL="514350" indent="-514350" latinLnBrk="1">
              <a:buFont typeface="+mj-lt"/>
              <a:buAutoNum type="arabicPeriod" startAt="41"/>
            </a:pPr>
            <a:r>
              <a:rPr lang="en-US" dirty="0" smtClean="0"/>
              <a:t>Ovary /</a:t>
            </a:r>
            <a:r>
              <a:rPr lang="en-US" dirty="0" err="1" smtClean="0"/>
              <a:t>teste</a:t>
            </a:r>
            <a:r>
              <a:rPr lang="en-US" dirty="0" smtClean="0"/>
              <a:t>- halfway between heel and ankle, lateral</a:t>
            </a:r>
          </a:p>
          <a:p>
            <a:pPr marL="514350" indent="-514350" latinLnBrk="1">
              <a:buFont typeface="+mj-lt"/>
              <a:buAutoNum type="arabicPeriod" startAt="41"/>
            </a:pPr>
            <a:r>
              <a:rPr lang="en-US" dirty="0" smtClean="0"/>
              <a:t>Fallopian Tube/ lymph Drain- dorsal ankle</a:t>
            </a:r>
          </a:p>
          <a:p>
            <a:pPr marL="514350" indent="-514350" latinLnBrk="1">
              <a:buFont typeface="+mj-lt"/>
              <a:buAutoNum type="arabicPeriod" startAt="41"/>
            </a:pPr>
            <a:r>
              <a:rPr lang="en-US" dirty="0" smtClean="0"/>
              <a:t>Chronic area- medial aspect of leg, spleen 6 point to medial heel</a:t>
            </a:r>
          </a:p>
          <a:p>
            <a:pPr marL="514350" indent="-514350" latinLnBrk="1">
              <a:buFont typeface="+mj-lt"/>
              <a:buAutoNum type="arabicPeriod" startAt="41"/>
            </a:pPr>
            <a:r>
              <a:rPr lang="en-US" dirty="0" smtClean="0"/>
              <a:t>Arm/hand- waistline to diaphragm line lateral</a:t>
            </a:r>
          </a:p>
          <a:p>
            <a:pPr marL="514350" indent="-514350" latinLnBrk="1">
              <a:buFont typeface="+mj-lt"/>
              <a:buAutoNum type="arabicPeriod" startAt="41"/>
            </a:pPr>
            <a:r>
              <a:rPr lang="en-US" dirty="0" smtClean="0"/>
              <a:t>Hip/ Knee /Leg- </a:t>
            </a:r>
            <a:r>
              <a:rPr lang="en-US" dirty="0" err="1" smtClean="0"/>
              <a:t>cuboid</a:t>
            </a:r>
            <a:r>
              <a:rPr lang="en-US" dirty="0" smtClean="0"/>
              <a:t> notch triangle, lateral</a:t>
            </a:r>
          </a:p>
          <a:p>
            <a:pPr marL="514350" indent="-514350" latinLnBrk="1">
              <a:buFont typeface="+mj-lt"/>
              <a:buAutoNum type="arabicPeriod" startAt="41"/>
            </a:pPr>
            <a:r>
              <a:rPr lang="en-US" dirty="0" smtClean="0"/>
              <a:t>Hip / Sciatic- posterior to lateral anklebone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g;base64,/9j/4AAQSkZJRgABAQAAAQABAAD/2wBDAAkGBwgHBgkIBwgKCgkLDRYPDQwMDRsUFRAWIB0iIiAdHx8kKDQsJCYxJx8fLT0tMTU3Ojo6Iys/RD84QzQ5Ojf/2wBDAQoKCg0MDRoPDxo3JR8lNzc3Nzc3Nzc3Nzc3Nzc3Nzc3Nzc3Nzc3Nzc3Nzc3Nzc3Nzc3Nzc3Nzc3Nzc3Nzc3Nzf/wAARCABOAGIDASIAAhEBAxEB/8QAGgAAAgMBAQAAAAAAAAAAAAAABAUAAgYDAf/EADkQAAIBAgUCBQEFBwMFAAAAAAECAwQRAAUSITFBURMiYYGRcQYUI6GxFTIzUpLB4UJy8CRDssLx/8QAGgEAAgMBAQAAAAAAAAAAAAAAAwQAAQIFBv/EACsRAAICAQQBAgYBBQAAAAAAAAECAAMRBBIhMRNBYQUiI1FxwaEygZGx4f/aAAwDAQACEQMRAD8A2PTEYhFLMQFAuSemIAWdI0K6mvu3CgDcn8vnANQ8McdKZNJlaQSvMH/7YfYAdmUbD0JPF8R7QvEpKS3PpCDMzCZoUDeAmuRZCUYbE2sRe9gTvYcd8D09V4tFJWmdAY/xPAsP4d7f7r8++1sUqJJ0inq5UMiSzRliyMoKKTpXi3HP0xSMVCwUGWS5a8ck1hJIpDBwLva443vzgK2Gw/KRiG21KCMZMakabjbY8jrgGrzOOjqoYXiLanTWwudKsSNgOSNJwTmEyZbGz1almGwjQ7ux6YU5lSmuWnkdfu89SyxwiOTyhl1EfqfN/bF2ahdwXPfUlem28tB8hzciOClkjTwyTGri4IsrPvv2BxoxvsMYrIoIJUpYow81RZ6iMhrLYeXSl/3iAw7DscajJa1K9CgHhyRkLpPbv+o9CLHe17FwUkH0l2affys6zTJ9zmmWpVHRnSJGsA7quqxuLnYdLbYrDUmSlhqmVfClcxqouXDAmwt1JKkbenfarGemzWakWiMwnj1EFlAQ2Kk3PSwN/bAlHFWS08lOkLCaneNmaEFyroCuq1wd7EcHgfTGLLfGSxbj3mQtZUKw5jVWBvzsSCCLEEci2LYXLUwzVtVBLGgkqUtH4vldJQoAANtgSL32sRvyMGjUpS7eIkqa0YpoNxyCPf8AXtuWu5WgrKNo3A5nTEx7p9cTBcwOILUytFBVSxFvESHw1K22LEb737L9bnth1luUU9MqSyjxqnSNUkljvboOBhKKmCMytVWgo6SUT1EpF9bWARfU8bf4vaT7Xox1QRxInaYsW9wBt8nHlPiqa7WWGqheB3+h+4/UeIb9sARl8RAuokOr+hrY8zORYazLqtLMqzMt+4KNgQZ0M4glpHo2kuuq9NICy24YK1uD9enfAaGprIxQSAqKSNp1coyMoA0KCp/3G3I2tfa5Y+E1XaakU3DDAn8c+8sD6hyO8fxFT5i+afaMq+kpBdgCNrjYk++3x64eZxORW0NPGBpjLkajtYIVO31Nz3vgPI0paeuqKkRiOOWljkcu+w1E3A/p2xxzHMaA5pCqM6m5ZmETHUTsCNuMMGq27VgKpwv+IYMqnLQWjp4VyyhrFi1zw+Y6SRZQdwACBew7c/OLZnUHLM+SrhGqKZwWC7BtQUt/5D4xyyqpT9nQKrhiE3Cg+vpg0Rw1xy5C3kRljlIaxBvx8DDD12JaHYe0Jc9DECpsmaW4nzlJdrpRizC43LsP7HGazCS2b1JgmdfOwISQixG3Q7ctx3w3cz0sNHXRBF+9K0Op22i/1pc9dgw45PsVVVDCY7Uocz3GuVzqWT6Kt+nBuDiPYp+UjOf4/MFW9dd6lv6Qcz0188kZSrC1SjgS7OpsBs43HHre+CMtnU0ZsZTHBVtGru1zZjYXHTkWtsbHg8rmgm0khx6BomsfgXwRQTpBE8lPrlWpj8CoUMCPEOysu3F9rHcHpc7i2+Eg08knr0/5mF1l+ktG6rv1joHb/V/TfEx0Ltc2Fx3vz+WJjsZWcXdM79o2lBplu3gMxYgdHUWv8Wt9MI4i5JjkRi2xFhzfawtz/kY1ma0X32nCGVowrA3CqbC+5sR2v1xmaEPSZlE9TNL4UM9mMaqGFjyNjuOQPT2xTP40YouTyfzOhprAqRnTLXZDWRzTxRAS3iUMwNyCpK3vsd7dRcb7XxoaGsR5Mwcp4kU7eEjBuETYW9ycZ3Pc1Q1mvL6p5oEpwiXCKAbm4F1G26dN7em7bKojDQRx6i3PIH9hhTRm26rfeME/29+oO+wggq0QZ8oo5sv1t5WjVGIFydDG47ckY7oDUZpUTTFP4av4koNlUA2sduvfa2GGb0y1bUMUiqyeO7af57AG3P164qjT5gzzSU8YplALKjbHcEeYjf8AduR687DDFdrBdqDkRhrCiFh2ZT7N0+XQZZSTTTK1kJ2PmPsPn3xxy6IS/aOMgG1i5Fjva9sL6AocspmWJNWl9DRqdUhJ4O/c9ub2NsaXKTL+0qtp0ijCU2mJIRZFFx+e/pzhZlcPub1gEq3P5GMMqjFL9lzSMSZ1QPHYX0spuv6fnhBSpPX1UAE600ch1Bydajyk2K3FySDz6b4fW8pUbA7bdrYyUbGmqSxYkUk6EBpDub6hYWsNg35Ymoofw/T7gd1dth8gz9oyqJJKOZ4Jnp5GS3nQmzDuBY9j8fPmV5fVrWmqqITTRTHUI2O78EG3a++/fjHHPM0jr6mKalmqlWFB/Fksb358p6W/XBuRpMYWlqJ55XLEfiSEjix2v3t7jAtDRciK1wwSP9QjLWqkoPaOVB0jjjucTHO5/mb5xMdPEWy05uNUbA9QRjKZgCmYVIYgamDj11AHse4xqpSVidhyFJ/LHuaZNHmUNPLTSwq6KF8QC4kSw21DtbbGRcKrFLdGMUVllOJjGcBGB8wIAJ3PLLfpjYUY/wCkgNiD4a39xhefs7W0QNWKimdoAZAGLm9hcixHUD++GNI4aniexAKA26jGntDuSvI/f2graypGe4FNNpzagjAIu0wUkndgLWwUlU8WUyqG0spLMCCCHLfuk25HOwtx2GCMwy5pKOiaGyVI1PEb2DPyVJHAK6hfGOzrO51lSWpRaSd5AQi7lNJAOo7An26fKtD7XyRxH7BlABGOV6Rk0SuwBAuoPQX4seu/xhxSSCozZlVvJJSNL9TdB/64S5WpqcmpZoyXSWL8RmYfhOCQSb8XF+nT6Y0uRUUIqIpZI9Ms8bBUIIKwixU/ViCx+vcHG9RYj7SPSUgKg5ktzvuMZPMNUdbXLpIVnVlO4v8AxFvt9D8Y1luRx0I7YR5lTVFaJpr2hp5WQWJ8puSSw7EG17m1vXGmsK7T6ZGYlWhL4HYiP986WZt2C2JbqbdfrjV5YtqKO/Ukn3JP98IqCgmqatIliYG9zdiRzce3W/8A8xpY/C1SLTyK8SMEBX0Vf84NbcllwCnPEJZWVq5+8viYmJisxTmUYalZf5gR8440eWzrCr0dayEbOrC/mHNyCL+4J43wQMeKHR9cLmNrWOwIYeo/4cAuq3j3jenv8R56MlRS5m9LMsuYRhDGwb8PVYaT9LY4UyOKCJZBpfwhqHYkbjBTyySi0rhl/lUaR77m+PAbEEdMSmsqCDLvuV3BEf1tF96yxY4yVZQDGw5Ujg/phDUJTTTxyVNNG9RHYyCwuCL77++59PXBTZhVSAgykA9FAGBZlE8iPLdnUizXsfkYz4mE0mpXoxVk7UzZbRTVdPGxU7ySG4UatrAeg/PGtyOCV/FrqgENObxqRYqnT55+MZfJqaN8soncFyiXGokgb/4+mGzzzOwZpXLDrqOL8JMp9SOgJ5OpWZxbbUcA0lFWmSqamzDwQ0+sx6DwQLG9/qOOmDWYu2pjcnriuk6g6syOBYMp6dvUehxpqyawogkuC278QaPIXCuJqpFjPmcIhsfk2/Ij0xaCJIlYR69LMSNZuf8Amwx3Yu/8WV3A4BsB8AC/vjz9e+M0UFDkzeo1PkG0SuJj3EwfEWyJ/9k=">
            <a:hlinkClick r:id="rId2"/>
          </p:cNvPr>
          <p:cNvSpPr>
            <a:spLocks noChangeAspect="1" noChangeArrowheads="1"/>
          </p:cNvSpPr>
          <p:nvPr/>
        </p:nvSpPr>
        <p:spPr bwMode="auto">
          <a:xfrm>
            <a:off x="155575" y="-350838"/>
            <a:ext cx="933450" cy="74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data:image/jpg;base64,/9j/4AAQSkZJRgABAQAAAQABAAD/2wBDAAkGBwgHBgkIBwgKCgkLDRYPDQwMDRsUFRAWIB0iIiAdHx8kKDQsJCYxJx8fLT0tMTU3Ojo6Iys/RD84QzQ5Ojf/2wBDAQoKCg0MDRoPDxo3JR8lNzc3Nzc3Nzc3Nzc3Nzc3Nzc3Nzc3Nzc3Nzc3Nzc3Nzc3Nzc3Nzc3Nzc3Nzc3Nzc3Nzf/wAARCABOAGIDASIAAhEBAxEB/8QAGgAAAgMBAQAAAAAAAAAAAAAABAUAAgYDAf/EADkQAAIBAgUCBQEFBwMFAAAAAAECAwQRAAUSITFBURMiYYGRcQYUI6GxFTIzUpLB4UJy8CRDssLx/8QAGgEAAgMBAQAAAAAAAAAAAAAAAwQAAQIFBv/EACsRAAICAQQBAgYBBQAAAAAAAAECAAMRBBIhMRNBYQUiI1FxwaEygZGx4f/aAAwDAQACEQMRAD8A2PTEYhFLMQFAuSemIAWdI0K6mvu3CgDcn8vnANQ8McdKZNJlaQSvMH/7YfYAdmUbD0JPF8R7QvEpKS3PpCDMzCZoUDeAmuRZCUYbE2sRe9gTvYcd8D09V4tFJWmdAY/xPAsP4d7f7r8++1sUqJJ0inq5UMiSzRliyMoKKTpXi3HP0xSMVCwUGWS5a8ck1hJIpDBwLva443vzgK2Gw/KRiG21KCMZMakabjbY8jrgGrzOOjqoYXiLanTWwudKsSNgOSNJwTmEyZbGz1almGwjQ7ux6YU5lSmuWnkdfu89SyxwiOTyhl1EfqfN/bF2ahdwXPfUlem28tB8hzciOClkjTwyTGri4IsrPvv2BxoxvsMYrIoIJUpYow81RZ6iMhrLYeXSl/3iAw7DscajJa1K9CgHhyRkLpPbv+o9CLHe17FwUkH0l2affys6zTJ9zmmWpVHRnSJGsA7quqxuLnYdLbYrDUmSlhqmVfClcxqouXDAmwt1JKkbenfarGemzWakWiMwnj1EFlAQ2Kk3PSwN/bAlHFWS08lOkLCaneNmaEFyroCuq1wd7EcHgfTGLLfGSxbj3mQtZUKw5jVWBvzsSCCLEEci2LYXLUwzVtVBLGgkqUtH4vldJQoAANtgSL32sRvyMGjUpS7eIkqa0YpoNxyCPf8AXtuWu5WgrKNo3A5nTEx7p9cTBcwOILUytFBVSxFvESHw1K22LEb737L9bnth1luUU9MqSyjxqnSNUkljvboOBhKKmCMytVWgo6SUT1EpF9bWARfU8bf4vaT7Xox1QRxInaYsW9wBt8nHlPiqa7WWGqheB3+h+4/UeIb9sARl8RAuokOr+hrY8zORYazLqtLMqzMt+4KNgQZ0M4glpHo2kuuq9NICy24YK1uD9enfAaGprIxQSAqKSNp1coyMoA0KCp/3G3I2tfa5Y+E1XaakU3DDAn8c+8sD6hyO8fxFT5i+afaMq+kpBdgCNrjYk++3x64eZxORW0NPGBpjLkajtYIVO31Nz3vgPI0paeuqKkRiOOWljkcu+w1E3A/p2xxzHMaA5pCqM6m5ZmETHUTsCNuMMGq27VgKpwv+IYMqnLQWjp4VyyhrFi1zw+Y6SRZQdwACBew7c/OLZnUHLM+SrhGqKZwWC7BtQUt/5D4xyyqpT9nQKrhiE3Cg+vpg0Rw1xy5C3kRljlIaxBvx8DDD12JaHYe0Jc9DECpsmaW4nzlJdrpRizC43LsP7HGazCS2b1JgmdfOwISQixG3Q7ctx3w3cz0sNHXRBF+9K0Op22i/1pc9dgw45PsVVVDCY7Uocz3GuVzqWT6Kt+nBuDiPYp+UjOf4/MFW9dd6lv6Qcz0188kZSrC1SjgS7OpsBs43HHre+CMtnU0ZsZTHBVtGru1zZjYXHTkWtsbHg8rmgm0khx6BomsfgXwRQTpBE8lPrlWpj8CoUMCPEOysu3F9rHcHpc7i2+Eg08knr0/5mF1l+ktG6rv1joHb/V/TfEx0Ltc2Fx3vz+WJjsZWcXdM79o2lBplu3gMxYgdHUWv8Wt9MI4i5JjkRi2xFhzfawtz/kY1ma0X32nCGVowrA3CqbC+5sR2v1xmaEPSZlE9TNL4UM9mMaqGFjyNjuOQPT2xTP40YouTyfzOhprAqRnTLXZDWRzTxRAS3iUMwNyCpK3vsd7dRcb7XxoaGsR5Mwcp4kU7eEjBuETYW9ycZ3Pc1Q1mvL6p5oEpwiXCKAbm4F1G26dN7em7bKojDQRx6i3PIH9hhTRm26rfeME/29+oO+wggq0QZ8oo5sv1t5WjVGIFydDG47ckY7oDUZpUTTFP4av4koNlUA2sduvfa2GGb0y1bUMUiqyeO7af57AG3P164qjT5gzzSU8YplALKjbHcEeYjf8AduR687DDFdrBdqDkRhrCiFh2ZT7N0+XQZZSTTTK1kJ2PmPsPn3xxy6IS/aOMgG1i5Fjva9sL6AocspmWJNWl9DRqdUhJ4O/c9ub2NsaXKTL+0qtp0ijCU2mJIRZFFx+e/pzhZlcPub1gEq3P5GMMqjFL9lzSMSZ1QPHYX0spuv6fnhBSpPX1UAE600ch1Bydajyk2K3FySDz6b4fW8pUbA7bdrYyUbGmqSxYkUk6EBpDub6hYWsNg35Ymoofw/T7gd1dth8gz9oyqJJKOZ4Jnp5GS3nQmzDuBY9j8fPmV5fVrWmqqITTRTHUI2O78EG3a++/fjHHPM0jr6mKalmqlWFB/Fksb358p6W/XBuRpMYWlqJ55XLEfiSEjix2v3t7jAtDRciK1wwSP9QjLWqkoPaOVB0jjjucTHO5/mb5xMdPEWy05uNUbA9QRjKZgCmYVIYgamDj11AHse4xqpSVidhyFJ/LHuaZNHmUNPLTSwq6KF8QC4kSw21DtbbGRcKrFLdGMUVllOJjGcBGB8wIAJ3PLLfpjYUY/wCkgNiD4a39xhefs7W0QNWKimdoAZAGLm9hcixHUD++GNI4aniexAKA26jGntDuSvI/f2graypGe4FNNpzagjAIu0wUkndgLWwUlU8WUyqG0spLMCCCHLfuk25HOwtx2GCMwy5pKOiaGyVI1PEb2DPyVJHAK6hfGOzrO51lSWpRaSd5AQi7lNJAOo7An26fKtD7XyRxH7BlABGOV6Rk0SuwBAuoPQX4seu/xhxSSCozZlVvJJSNL9TdB/64S5WpqcmpZoyXSWL8RmYfhOCQSb8XF+nT6Y0uRUUIqIpZI9Ms8bBUIIKwixU/ViCx+vcHG9RYj7SPSUgKg5ktzvuMZPMNUdbXLpIVnVlO4v8AxFvt9D8Y1luRx0I7YR5lTVFaJpr2hp5WQWJ8puSSw7EG17m1vXGmsK7T6ZGYlWhL4HYiP986WZt2C2JbqbdfrjV5YtqKO/Ukn3JP98IqCgmqatIliYG9zdiRzce3W/8A8xpY/C1SLTyK8SMEBX0Vf84NbcllwCnPEJZWVq5+8viYmJisxTmUYalZf5gR8440eWzrCr0dayEbOrC/mHNyCL+4J43wQMeKHR9cLmNrWOwIYeo/4cAuq3j3jenv8R56MlRS5m9LMsuYRhDGwb8PVYaT9LY4UyOKCJZBpfwhqHYkbjBTyySi0rhl/lUaR77m+PAbEEdMSmsqCDLvuV3BEf1tF96yxY4yVZQDGw5Ujg/phDUJTTTxyVNNG9RHYyCwuCL77++59PXBTZhVSAgykA9FAGBZlE8iPLdnUizXsfkYz4mE0mpXoxVk7UzZbRTVdPGxU7ySG4UatrAeg/PGtyOCV/FrqgENObxqRYqnT55+MZfJqaN8soncFyiXGokgb/4+mGzzzOwZpXLDrqOL8JMp9SOgJ5OpWZxbbUcA0lFWmSqamzDwQ0+sx6DwQLG9/qOOmDWYu2pjcnriuk6g6syOBYMp6dvUehxpqyawogkuC278QaPIXCuJqpFjPmcIhsfk2/Ij0xaCJIlYR69LMSNZuf8Amwx3Yu/8WV3A4BsB8AC/vjz9e+M0UFDkzeo1PkG0SuJj3EwfEWyJ/9k=">
            <a:hlinkClick r:id="rId2"/>
          </p:cNvPr>
          <p:cNvSpPr>
            <a:spLocks noChangeAspect="1" noChangeArrowheads="1"/>
          </p:cNvSpPr>
          <p:nvPr/>
        </p:nvSpPr>
        <p:spPr bwMode="auto">
          <a:xfrm>
            <a:off x="155575" y="-350838"/>
            <a:ext cx="933450" cy="74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 name="Content Placeholder 8" descr="sacupuncture_clip_image003.gif"/>
          <p:cNvPicPr>
            <a:picLocks noGrp="1" noChangeAspect="1"/>
          </p:cNvPicPr>
          <p:nvPr>
            <p:ph sz="quarter" idx="1"/>
          </p:nvPr>
        </p:nvPicPr>
        <p:blipFill>
          <a:blip r:embed="rId3" cstate="print"/>
          <a:stretch>
            <a:fillRect/>
          </a:stretch>
        </p:blipFill>
        <p:spPr>
          <a:xfrm>
            <a:off x="3352800" y="1828800"/>
            <a:ext cx="1714500" cy="2476500"/>
          </a:xfrm>
        </p:spPr>
      </p:pic>
      <p:sp>
        <p:nvSpPr>
          <p:cNvPr id="7" name="Title 6"/>
          <p:cNvSpPr>
            <a:spLocks noGrp="1"/>
          </p:cNvSpPr>
          <p:nvPr>
            <p:ph type="title"/>
          </p:nvPr>
        </p:nvSpPr>
        <p:spPr/>
        <p:txBody>
          <a:bodyPr/>
          <a:lstStyle/>
          <a:p>
            <a:r>
              <a:rPr lang="en-US" dirty="0" smtClean="0"/>
              <a:t/>
            </a:r>
            <a:br>
              <a:rPr lang="en-US" dirty="0" smtClean="0"/>
            </a:br>
            <a:endParaRPr lang="en-US" dirty="0"/>
          </a:p>
        </p:txBody>
      </p:sp>
      <p:sp>
        <p:nvSpPr>
          <p:cNvPr id="8" name="Title 1"/>
          <p:cNvSpPr txBox="1">
            <a:spLocks/>
          </p:cNvSpPr>
          <p:nvPr/>
        </p:nvSpPr>
        <p:spPr>
          <a:xfrm>
            <a:off x="609600" y="427038"/>
            <a:ext cx="7467600" cy="11430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small" spc="0" normalizeH="0" baseline="0" noProof="0" smtClean="0">
                <a:ln>
                  <a:noFill/>
                </a:ln>
                <a:solidFill>
                  <a:schemeClr val="tx2"/>
                </a:solidFill>
                <a:effectLst/>
                <a:uLnTx/>
                <a:uFillTx/>
                <a:latin typeface="+mj-lt"/>
                <a:ea typeface="+mj-ea"/>
                <a:cs typeface="+mj-cs"/>
              </a:rPr>
              <a:t>Feet, Hands and Ears as map of the body</a:t>
            </a:r>
            <a:r>
              <a:rPr kumimoji="0" lang="en-US" sz="3000" b="0" i="0" u="none" strike="noStrike" kern="1200" cap="small" spc="0" normalizeH="0" baseline="0" noProof="0" smtClean="0">
                <a:ln>
                  <a:noFill/>
                </a:ln>
                <a:solidFill>
                  <a:schemeClr val="tx2"/>
                </a:solidFill>
                <a:effectLst/>
                <a:uLnTx/>
                <a:uFillTx/>
                <a:latin typeface="+mj-lt"/>
                <a:ea typeface="+mj-ea"/>
                <a:cs typeface="+mj-cs"/>
              </a:rPr>
              <a:t/>
            </a:r>
            <a:br>
              <a:rPr kumimoji="0" lang="en-US" sz="3000" b="0" i="0" u="none" strike="noStrike" kern="1200" cap="small" spc="0" normalizeH="0" baseline="0" noProof="0" smtClean="0">
                <a:ln>
                  <a:noFill/>
                </a:ln>
                <a:solidFill>
                  <a:schemeClr val="tx2"/>
                </a:solidFill>
                <a:effectLst/>
                <a:uLnTx/>
                <a:uFillTx/>
                <a:latin typeface="+mj-lt"/>
                <a:ea typeface="+mj-ea"/>
                <a:cs typeface="+mj-cs"/>
              </a:rPr>
            </a:b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10" name="Picture 9" descr="FEET-OF-VISHNU-RAA.jpg"/>
          <p:cNvPicPr>
            <a:picLocks noChangeAspect="1"/>
          </p:cNvPicPr>
          <p:nvPr/>
        </p:nvPicPr>
        <p:blipFill>
          <a:blip r:embed="rId4" cstate="print"/>
          <a:stretch>
            <a:fillRect/>
          </a:stretch>
        </p:blipFill>
        <p:spPr>
          <a:xfrm>
            <a:off x="304800" y="1295400"/>
            <a:ext cx="2857500" cy="3467100"/>
          </a:xfrm>
          <a:prstGeom prst="rect">
            <a:avLst/>
          </a:prstGeom>
        </p:spPr>
      </p:pic>
      <p:pic>
        <p:nvPicPr>
          <p:cNvPr id="11" name="Picture 10" descr="McCormick-Circulatory-300.jpg"/>
          <p:cNvPicPr>
            <a:picLocks noChangeAspect="1"/>
          </p:cNvPicPr>
          <p:nvPr/>
        </p:nvPicPr>
        <p:blipFill>
          <a:blip r:embed="rId5" cstate="print"/>
          <a:stretch>
            <a:fillRect/>
          </a:stretch>
        </p:blipFill>
        <p:spPr>
          <a:xfrm>
            <a:off x="5410200" y="1219200"/>
            <a:ext cx="2857500" cy="406717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atinLnBrk="1"/>
            <a:r>
              <a:rPr lang="en-US" dirty="0" smtClean="0"/>
              <a:t/>
            </a:r>
            <a:br>
              <a:rPr lang="en-US" dirty="0" smtClean="0"/>
            </a:br>
            <a:r>
              <a:rPr lang="en-US" dirty="0" smtClean="0"/>
              <a:t>Homework</a:t>
            </a:r>
            <a:br>
              <a:rPr lang="en-US" dirty="0" smtClean="0"/>
            </a:br>
            <a:endParaRPr lang="en-US" dirty="0"/>
          </a:p>
        </p:txBody>
      </p:sp>
      <p:sp>
        <p:nvSpPr>
          <p:cNvPr id="3" name="Content Placeholder 2"/>
          <p:cNvSpPr>
            <a:spLocks noGrp="1"/>
          </p:cNvSpPr>
          <p:nvPr>
            <p:ph sz="quarter" idx="1"/>
          </p:nvPr>
        </p:nvSpPr>
        <p:spPr/>
        <p:txBody>
          <a:bodyPr/>
          <a:lstStyle/>
          <a:p>
            <a:pPr latinLnBrk="1"/>
            <a:r>
              <a:rPr lang="en-US" b="1" dirty="0" smtClean="0"/>
              <a:t> </a:t>
            </a:r>
            <a:r>
              <a:rPr lang="en-US" dirty="0" smtClean="0"/>
              <a:t>Color the 31-50 reflex points we learned so far on your chart</a:t>
            </a:r>
          </a:p>
          <a:p>
            <a:pPr lvl="0" latinLnBrk="1"/>
            <a:r>
              <a:rPr lang="en-US" dirty="0" smtClean="0"/>
              <a:t>Practice relaxation techniques, </a:t>
            </a:r>
            <a:r>
              <a:rPr lang="en-US" dirty="0" err="1" smtClean="0"/>
              <a:t>thumbwalking</a:t>
            </a:r>
            <a:r>
              <a:rPr lang="en-US" dirty="0" smtClean="0"/>
              <a:t> and finger walking on points 31-50 and record the clients reactions and your experience</a:t>
            </a:r>
          </a:p>
          <a:p>
            <a:endParaRPr lang="en-US" dirty="0"/>
          </a:p>
        </p:txBody>
      </p:sp>
      <p:pic>
        <p:nvPicPr>
          <p:cNvPr id="4" name="Content Placeholder 3" descr="reflexology.jpg"/>
          <p:cNvPicPr>
            <a:picLocks noChangeAspect="1"/>
          </p:cNvPicPr>
          <p:nvPr/>
        </p:nvPicPr>
        <p:blipFill>
          <a:blip r:embed="rId2" cstate="print"/>
          <a:stretch>
            <a:fillRect/>
          </a:stretch>
        </p:blipFill>
        <p:spPr>
          <a:xfrm>
            <a:off x="609601" y="3947976"/>
            <a:ext cx="2895600" cy="2222636"/>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8 Objectives</a:t>
            </a:r>
            <a:endParaRPr lang="en-US" dirty="0"/>
          </a:p>
        </p:txBody>
      </p:sp>
      <p:sp>
        <p:nvSpPr>
          <p:cNvPr id="3" name="Content Placeholder 2"/>
          <p:cNvSpPr>
            <a:spLocks noGrp="1"/>
          </p:cNvSpPr>
          <p:nvPr>
            <p:ph sz="quarter" idx="1"/>
          </p:nvPr>
        </p:nvSpPr>
        <p:spPr/>
        <p:txBody>
          <a:bodyPr/>
          <a:lstStyle/>
          <a:p>
            <a:pPr lvl="0" latinLnBrk="1"/>
            <a:r>
              <a:rPr lang="en-US" dirty="0" smtClean="0"/>
              <a:t>Review reflexology techniques and application</a:t>
            </a:r>
          </a:p>
          <a:p>
            <a:pPr lvl="0" latinLnBrk="1"/>
            <a:r>
              <a:rPr lang="en-US" dirty="0" smtClean="0"/>
              <a:t>Overview of hand and ear reflexology</a:t>
            </a:r>
          </a:p>
          <a:p>
            <a:pPr lvl="0" latinLnBrk="1"/>
            <a:r>
              <a:rPr lang="en-US" dirty="0" smtClean="0"/>
              <a:t>Review reflexes 1-50 on chart</a:t>
            </a:r>
          </a:p>
          <a:p>
            <a:pPr lvl="0" latinLnBrk="1"/>
            <a:r>
              <a:rPr lang="en-US" dirty="0" smtClean="0"/>
              <a:t>Answer questions</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sz="quarter" idx="1"/>
          </p:nvPr>
        </p:nvSpPr>
        <p:spPr/>
        <p:txBody>
          <a:bodyPr/>
          <a:lstStyle/>
          <a:p>
            <a:pPr latinLnBrk="1"/>
            <a:r>
              <a:rPr lang="en-US" dirty="0" err="1" smtClean="0"/>
              <a:t>Thumbwalking</a:t>
            </a:r>
            <a:r>
              <a:rPr lang="en-US" dirty="0" smtClean="0"/>
              <a:t>- most areas, primarily plantar surface of the foot</a:t>
            </a:r>
          </a:p>
          <a:p>
            <a:pPr latinLnBrk="1"/>
            <a:r>
              <a:rPr lang="en-US" dirty="0" smtClean="0"/>
              <a:t>Finger roll- brain- distal toe</a:t>
            </a:r>
          </a:p>
          <a:p>
            <a:pPr latinLnBrk="1"/>
            <a:r>
              <a:rPr lang="en-US" dirty="0" smtClean="0"/>
              <a:t>Finger walk- dorsal foot</a:t>
            </a:r>
          </a:p>
          <a:p>
            <a:pPr latinLnBrk="1"/>
            <a:r>
              <a:rPr lang="en-US" dirty="0" smtClean="0"/>
              <a:t>Hook in and pull back- pituitary, </a:t>
            </a:r>
            <a:r>
              <a:rPr lang="en-US" dirty="0" err="1" smtClean="0"/>
              <a:t>ileocecal</a:t>
            </a:r>
            <a:r>
              <a:rPr lang="en-US" dirty="0" smtClean="0"/>
              <a:t> valve, sigmoid flexure</a:t>
            </a:r>
          </a:p>
          <a:p>
            <a:pPr latinLnBrk="1"/>
            <a:r>
              <a:rPr lang="en-US" dirty="0" smtClean="0"/>
              <a:t>Rotate- spine, diaphragm, lymph drain</a:t>
            </a:r>
          </a:p>
          <a:p>
            <a:endParaRPr lang="en-US" dirty="0"/>
          </a:p>
        </p:txBody>
      </p:sp>
      <p:pic>
        <p:nvPicPr>
          <p:cNvPr id="4" name="Picture 3" descr="IS862-055.jpg"/>
          <p:cNvPicPr>
            <a:picLocks noChangeAspect="1"/>
          </p:cNvPicPr>
          <p:nvPr/>
        </p:nvPicPr>
        <p:blipFill>
          <a:blip r:embed="rId2" cstate="print"/>
          <a:stretch>
            <a:fillRect/>
          </a:stretch>
        </p:blipFill>
        <p:spPr>
          <a:xfrm>
            <a:off x="3733800" y="202800"/>
            <a:ext cx="1066800" cy="1428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9 Objectives</a:t>
            </a:r>
            <a:endParaRPr lang="en-US" dirty="0"/>
          </a:p>
        </p:txBody>
      </p:sp>
      <p:sp>
        <p:nvSpPr>
          <p:cNvPr id="3" name="Content Placeholder 2"/>
          <p:cNvSpPr>
            <a:spLocks noGrp="1"/>
          </p:cNvSpPr>
          <p:nvPr>
            <p:ph sz="quarter" idx="1"/>
          </p:nvPr>
        </p:nvSpPr>
        <p:spPr/>
        <p:txBody>
          <a:bodyPr/>
          <a:lstStyle/>
          <a:p>
            <a:pPr lvl="0" latinLnBrk="1"/>
            <a:r>
              <a:rPr lang="en-US" dirty="0" smtClean="0"/>
              <a:t>Review reflexes</a:t>
            </a:r>
          </a:p>
          <a:p>
            <a:pPr lvl="0" latinLnBrk="1"/>
            <a:r>
              <a:rPr lang="en-US" dirty="0" smtClean="0"/>
              <a:t>Part 1 written exam</a:t>
            </a:r>
          </a:p>
          <a:p>
            <a:pPr lvl="0" latinLnBrk="1"/>
            <a:r>
              <a:rPr lang="en-US" dirty="0" smtClean="0"/>
              <a:t>Practical exam 1 hour session 1 partner</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10 Objectives</a:t>
            </a:r>
            <a:endParaRPr lang="en-US" dirty="0"/>
          </a:p>
        </p:txBody>
      </p:sp>
      <p:sp>
        <p:nvSpPr>
          <p:cNvPr id="3" name="Content Placeholder 2"/>
          <p:cNvSpPr>
            <a:spLocks noGrp="1"/>
          </p:cNvSpPr>
          <p:nvPr>
            <p:ph sz="quarter" idx="1"/>
          </p:nvPr>
        </p:nvSpPr>
        <p:spPr/>
        <p:txBody>
          <a:bodyPr/>
          <a:lstStyle/>
          <a:p>
            <a:pPr lvl="0" latinLnBrk="1"/>
            <a:r>
              <a:rPr lang="en-US" dirty="0" smtClean="0"/>
              <a:t>Part 2 written exam</a:t>
            </a:r>
          </a:p>
          <a:p>
            <a:pPr lvl="0" latinLnBrk="1"/>
            <a:r>
              <a:rPr lang="en-US" dirty="0" smtClean="0"/>
              <a:t>Practical exam 1 hour session 1 partner</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cupuncture_clip_image005.jpg"/>
          <p:cNvPicPr>
            <a:picLocks noGrp="1" noChangeAspect="1"/>
          </p:cNvPicPr>
          <p:nvPr>
            <p:ph sz="quarter" idx="1"/>
          </p:nvPr>
        </p:nvPicPr>
        <p:blipFill>
          <a:blip r:embed="rId2" cstate="print"/>
          <a:stretch>
            <a:fillRect/>
          </a:stretch>
        </p:blipFill>
        <p:spPr>
          <a:xfrm>
            <a:off x="1066799" y="1219200"/>
            <a:ext cx="6379899" cy="5029200"/>
          </a:xfrm>
        </p:spPr>
      </p:pic>
      <p:sp>
        <p:nvSpPr>
          <p:cNvPr id="5" name="Title 1"/>
          <p:cNvSpPr>
            <a:spLocks noGrp="1"/>
          </p:cNvSpPr>
          <p:nvPr>
            <p:ph type="title"/>
          </p:nvPr>
        </p:nvSpPr>
        <p:spPr/>
        <p:txBody>
          <a:bodyPr>
            <a:normAutofit fontScale="90000"/>
          </a:bodyPr>
          <a:lstStyle/>
          <a:p>
            <a:r>
              <a:rPr lang="en-US" sz="2700" b="1" dirty="0" smtClean="0"/>
              <a:t>Feet, Hands and Ears as map of the body</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Landmarks of the Feet</a:t>
            </a:r>
            <a:endParaRPr lang="en-US" dirty="0"/>
          </a:p>
        </p:txBody>
      </p:sp>
      <p:sp>
        <p:nvSpPr>
          <p:cNvPr id="3" name="Content Placeholder 2"/>
          <p:cNvSpPr>
            <a:spLocks noGrp="1"/>
          </p:cNvSpPr>
          <p:nvPr>
            <p:ph sz="quarter" idx="1"/>
          </p:nvPr>
        </p:nvSpPr>
        <p:spPr/>
        <p:txBody>
          <a:bodyPr/>
          <a:lstStyle/>
          <a:p>
            <a:pPr lvl="0" latinLnBrk="1"/>
            <a:r>
              <a:rPr lang="en-US" dirty="0" smtClean="0"/>
              <a:t>Base of toes- neck line</a:t>
            </a:r>
          </a:p>
          <a:p>
            <a:pPr lvl="0" latinLnBrk="1"/>
            <a:r>
              <a:rPr lang="en-US" dirty="0" smtClean="0"/>
              <a:t>Diaphragm – below ball of foot</a:t>
            </a:r>
          </a:p>
          <a:p>
            <a:pPr lvl="0" latinLnBrk="1"/>
            <a:r>
              <a:rPr lang="en-US" dirty="0" smtClean="0"/>
              <a:t>Waist- base of fifth metatarsal</a:t>
            </a:r>
          </a:p>
          <a:p>
            <a:pPr lvl="0" latinLnBrk="1"/>
            <a:r>
              <a:rPr lang="en-US" dirty="0" smtClean="0"/>
              <a:t>Heel-pelvic line</a:t>
            </a:r>
          </a:p>
          <a:p>
            <a:pPr lvl="0" latinLnBrk="1"/>
            <a:r>
              <a:rPr lang="en-US" dirty="0" smtClean="0"/>
              <a:t>Spine</a:t>
            </a:r>
          </a:p>
          <a:p>
            <a:pPr lvl="0" latinLnBrk="1"/>
            <a:r>
              <a:rPr lang="en-US" dirty="0" smtClean="0"/>
              <a:t>5 zones on each foot</a:t>
            </a:r>
          </a:p>
          <a:p>
            <a:endParaRPr lang="en-US" dirty="0"/>
          </a:p>
        </p:txBody>
      </p:sp>
      <p:pic>
        <p:nvPicPr>
          <p:cNvPr id="4" name="Picture 3" descr="k0579767.jpg"/>
          <p:cNvPicPr>
            <a:picLocks noChangeAspect="1"/>
          </p:cNvPicPr>
          <p:nvPr/>
        </p:nvPicPr>
        <p:blipFill>
          <a:blip r:embed="rId2" cstate="print"/>
          <a:stretch>
            <a:fillRect/>
          </a:stretch>
        </p:blipFill>
        <p:spPr>
          <a:xfrm>
            <a:off x="5410200" y="3048000"/>
            <a:ext cx="2159000" cy="1879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Point Chart</a:t>
            </a:r>
            <a:endParaRPr lang="en-US" dirty="0"/>
          </a:p>
        </p:txBody>
      </p:sp>
      <p:pic>
        <p:nvPicPr>
          <p:cNvPr id="1026" name="Picture 2" descr="C:\Users\Heather\Desktop\Massage\Schools\KCC Reflexology\50_reflex_points.tif"/>
          <p:cNvPicPr>
            <a:picLocks noGrp="1" noChangeAspect="1" noChangeArrowheads="1"/>
          </p:cNvPicPr>
          <p:nvPr>
            <p:ph sz="quarter" idx="1"/>
          </p:nvPr>
        </p:nvPicPr>
        <p:blipFill>
          <a:blip r:embed="rId2" cstate="print"/>
          <a:srcRect/>
          <a:stretch>
            <a:fillRect/>
          </a:stretch>
        </p:blipFill>
        <p:spPr bwMode="auto">
          <a:xfrm>
            <a:off x="1037478" y="1600200"/>
            <a:ext cx="6307044" cy="48736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2552</Words>
  <Application>Microsoft Office PowerPoint</Application>
  <PresentationFormat>On-screen Show (4:3)</PresentationFormat>
  <Paragraphs>384</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Oriel</vt:lpstr>
      <vt:lpstr>Reflexology Course 1</vt:lpstr>
      <vt:lpstr>Reflexology Course 1</vt:lpstr>
      <vt:lpstr>Class 1 Objectives</vt:lpstr>
      <vt:lpstr>What is Reflexology?</vt:lpstr>
      <vt:lpstr>Slide 5</vt:lpstr>
      <vt:lpstr> </vt:lpstr>
      <vt:lpstr>Feet, Hands and Ears as map of the body </vt:lpstr>
      <vt:lpstr>Identify Landmarks of the Feet</vt:lpstr>
      <vt:lpstr>50- Point Chart</vt:lpstr>
      <vt:lpstr>Slide 10</vt:lpstr>
      <vt:lpstr>Slide 11</vt:lpstr>
      <vt:lpstr>Slide 12</vt:lpstr>
      <vt:lpstr>Slide 13</vt:lpstr>
      <vt:lpstr>Slide 14</vt:lpstr>
      <vt:lpstr>Slide 15</vt:lpstr>
      <vt:lpstr>Zone Therapy</vt:lpstr>
      <vt:lpstr>Reflexology Vocabulary </vt:lpstr>
      <vt:lpstr>Foot Relaxation</vt:lpstr>
      <vt:lpstr>Techniques</vt:lpstr>
      <vt:lpstr>Homework</vt:lpstr>
      <vt:lpstr>Class 2 Objectives</vt:lpstr>
      <vt:lpstr>History of Reflexology</vt:lpstr>
      <vt:lpstr>Slide 23</vt:lpstr>
      <vt:lpstr>Eunice Ingham and Dwight Byers</vt:lpstr>
      <vt:lpstr>Reflexology Associations</vt:lpstr>
      <vt:lpstr>Contraindications</vt:lpstr>
      <vt:lpstr>   Techniques </vt:lpstr>
      <vt:lpstr>Homework </vt:lpstr>
      <vt:lpstr>Class 3 Objectives</vt:lpstr>
      <vt:lpstr>Guidelines for treatment </vt:lpstr>
      <vt:lpstr>Techniques </vt:lpstr>
      <vt:lpstr>Reflex point locations 1-14 </vt:lpstr>
      <vt:lpstr>Reflex point locations 1-14 </vt:lpstr>
      <vt:lpstr>Homework</vt:lpstr>
      <vt:lpstr>Class 4 Objectives</vt:lpstr>
      <vt:lpstr>Why work the feet? </vt:lpstr>
      <vt:lpstr>Exploring the Feet </vt:lpstr>
      <vt:lpstr>What Granular Deposits may be </vt:lpstr>
      <vt:lpstr>Reflex point locations 1-14 </vt:lpstr>
      <vt:lpstr>Reflex point locations 1-14 </vt:lpstr>
      <vt:lpstr>Homework</vt:lpstr>
      <vt:lpstr>Class 5 Objectives</vt:lpstr>
      <vt:lpstr>Who Reflexology Helps </vt:lpstr>
      <vt:lpstr>What clients may experience </vt:lpstr>
      <vt:lpstr>Techniques </vt:lpstr>
      <vt:lpstr>Reflexes 15-31 </vt:lpstr>
      <vt:lpstr>Reflexes 15-31</vt:lpstr>
      <vt:lpstr>Homework</vt:lpstr>
      <vt:lpstr>Class 6 Objectives</vt:lpstr>
      <vt:lpstr>Referral areas </vt:lpstr>
      <vt:lpstr>Primary and helper areas  </vt:lpstr>
      <vt:lpstr>Reflexes 15-31 </vt:lpstr>
      <vt:lpstr>Reflexes 15-31</vt:lpstr>
      <vt:lpstr>Homework </vt:lpstr>
      <vt:lpstr>Class 7 Objectives</vt:lpstr>
      <vt:lpstr>Professional Ethics </vt:lpstr>
      <vt:lpstr>Reflexology referral areas for specific conditions </vt:lpstr>
      <vt:lpstr>Reflexology points 32- 50 </vt:lpstr>
      <vt:lpstr>Reflexology points 32- 50 </vt:lpstr>
      <vt:lpstr> Homework </vt:lpstr>
      <vt:lpstr>Class 8 Objectives</vt:lpstr>
      <vt:lpstr>Techniques</vt:lpstr>
      <vt:lpstr>Class 9 Objectives</vt:lpstr>
      <vt:lpstr>Class 10 Objectives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Reflexology Course 1</dc:title>
  <dc:creator>Windows User</dc:creator>
  <cp:lastModifiedBy>Windows User</cp:lastModifiedBy>
  <cp:revision>24</cp:revision>
  <dcterms:created xsi:type="dcterms:W3CDTF">2010-07-13T21:19:10Z</dcterms:created>
  <dcterms:modified xsi:type="dcterms:W3CDTF">2010-11-19T03:17:03Z</dcterms:modified>
</cp:coreProperties>
</file>