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58" r:id="rId5"/>
    <p:sldId id="270" r:id="rId6"/>
    <p:sldId id="264" r:id="rId7"/>
    <p:sldId id="259" r:id="rId8"/>
    <p:sldId id="296" r:id="rId9"/>
    <p:sldId id="297" r:id="rId10"/>
    <p:sldId id="319" r:id="rId11"/>
    <p:sldId id="320" r:id="rId12"/>
    <p:sldId id="321" r:id="rId13"/>
    <p:sldId id="322" r:id="rId14"/>
    <p:sldId id="265" r:id="rId15"/>
    <p:sldId id="267" r:id="rId16"/>
    <p:sldId id="268" r:id="rId17"/>
    <p:sldId id="326" r:id="rId18"/>
    <p:sldId id="323" r:id="rId19"/>
    <p:sldId id="324" r:id="rId20"/>
    <p:sldId id="325" r:id="rId21"/>
    <p:sldId id="327" r:id="rId22"/>
    <p:sldId id="260" r:id="rId23"/>
    <p:sldId id="274" r:id="rId24"/>
    <p:sldId id="277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89" r:id="rId33"/>
    <p:sldId id="290" r:id="rId34"/>
    <p:sldId id="293" r:id="rId35"/>
    <p:sldId id="294" r:id="rId36"/>
    <p:sldId id="295" r:id="rId37"/>
    <p:sldId id="300" r:id="rId38"/>
    <p:sldId id="298" r:id="rId39"/>
    <p:sldId id="312" r:id="rId40"/>
    <p:sldId id="306" r:id="rId41"/>
    <p:sldId id="310" r:id="rId42"/>
    <p:sldId id="311" r:id="rId43"/>
    <p:sldId id="313" r:id="rId44"/>
    <p:sldId id="314" r:id="rId45"/>
    <p:sldId id="317" r:id="rId46"/>
    <p:sldId id="315" r:id="rId47"/>
    <p:sldId id="3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8" autoAdjust="0"/>
    <p:restoredTop sz="94705" autoAdjust="0"/>
  </p:normalViewPr>
  <p:slideViewPr>
    <p:cSldViewPr>
      <p:cViewPr>
        <p:scale>
          <a:sx n="81" d="100"/>
          <a:sy n="81" d="100"/>
        </p:scale>
        <p:origin x="-10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1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27B409-0454-405F-807B-116D7A8D36F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558958-1EAC-4DE6-BE3E-0C6E074AA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farm1.static.flickr.com/85/414454217_d276b3a8c8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/imgres?imgurl=http://ein-hod.info/alternative/tina/sacupuncture_clip_image005.jpg&amp;imgrefurl=http://ein-hod.info/alternative/tina/relexology.htm&amp;h=350&amp;w=444&amp;sz=27&amp;tbnid=B-fqhlUCDKW1xM:&amp;tbnh=100&amp;tbnw=127&amp;prev=/images?q=zone+therapy+chart&amp;usg=__PLRhrelClOoBML5xzdjB9wtnqX4=&amp;sa=X&amp;ei=ZfY8TNb3BpSisQPfxdDaCg&amp;ved=0CDEQ9QEwB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905000"/>
            <a:ext cx="6400800" cy="2580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Reflexology Tips</a:t>
            </a:r>
            <a:br>
              <a:rPr lang="en-US" sz="4000" dirty="0" smtClean="0"/>
            </a:br>
            <a:r>
              <a:rPr lang="en-US" sz="4000" dirty="0"/>
              <a:t>for the Neck, Spine, Hips, and Shoulders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Heather Han, LMT, MSCP</a:t>
            </a:r>
            <a:endParaRPr lang="en-US" dirty="0"/>
          </a:p>
        </p:txBody>
      </p:sp>
      <p:pic>
        <p:nvPicPr>
          <p:cNvPr id="5" name="Picture 4" descr="fe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648200"/>
            <a:ext cx="914400" cy="1865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t-Massage-Reflexolog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28496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flexology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010400" cy="6517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flexology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4175"/>
            <a:ext cx="7524627" cy="647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flexology_foot_char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8918313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e_therapyma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0805" y="902840"/>
            <a:ext cx="4303195" cy="5955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7467600" cy="4873752"/>
          </a:xfrm>
        </p:spPr>
        <p:txBody>
          <a:bodyPr/>
          <a:lstStyle/>
          <a:p>
            <a:r>
              <a:rPr lang="en-US" dirty="0" smtClean="0"/>
              <a:t>Zone therapy- what happens in one part of Zone it can affect any organ or gland in that Zone, viewed as simplified meridian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latinLnBrk="1"/>
            <a:r>
              <a:rPr lang="en-US" dirty="0" smtClean="0"/>
              <a:t>Ankle range of motion – </a:t>
            </a:r>
            <a:r>
              <a:rPr lang="en-US" dirty="0" err="1" smtClean="0"/>
              <a:t>dorsiflexion</a:t>
            </a:r>
            <a:r>
              <a:rPr lang="en-US" dirty="0" smtClean="0"/>
              <a:t>,  </a:t>
            </a:r>
            <a:r>
              <a:rPr lang="en-US" dirty="0" err="1" smtClean="0"/>
              <a:t>plantarflexion</a:t>
            </a:r>
            <a:endParaRPr lang="en-US" dirty="0" smtClean="0"/>
          </a:p>
          <a:p>
            <a:pPr lvl="0" latinLnBrk="1"/>
            <a:r>
              <a:rPr lang="en-US" dirty="0" smtClean="0"/>
              <a:t>Ankle rotation- hand on dorsal, hand on heel</a:t>
            </a:r>
          </a:p>
          <a:p>
            <a:pPr lvl="0" latinLnBrk="1"/>
            <a:r>
              <a:rPr lang="en-US" dirty="0" smtClean="0"/>
              <a:t>Foot side to side shake</a:t>
            </a:r>
          </a:p>
          <a:p>
            <a:pPr lvl="0" latinLnBrk="1"/>
            <a:r>
              <a:rPr lang="en-US" dirty="0" smtClean="0"/>
              <a:t>Ankle side to side shake</a:t>
            </a:r>
          </a:p>
          <a:p>
            <a:pPr lvl="0" latinLnBrk="1"/>
            <a:r>
              <a:rPr lang="en-US" dirty="0" smtClean="0"/>
              <a:t>Toe side to side shake</a:t>
            </a:r>
          </a:p>
          <a:p>
            <a:pPr lvl="0" latinLnBrk="1"/>
            <a:r>
              <a:rPr lang="en-US" dirty="0" smtClean="0"/>
              <a:t>toe rotation </a:t>
            </a:r>
          </a:p>
          <a:p>
            <a:pPr lvl="0" latinLnBrk="1"/>
            <a:r>
              <a:rPr lang="en-US" dirty="0" smtClean="0"/>
              <a:t>Spinal Twist (medial)</a:t>
            </a:r>
          </a:p>
          <a:p>
            <a:pPr lvl="0" latinLnBrk="1"/>
            <a:r>
              <a:rPr lang="en-US" dirty="0" smtClean="0"/>
              <a:t>Metatarsal press (plantar)</a:t>
            </a:r>
          </a:p>
          <a:p>
            <a:pPr lvl="0" latinLnBrk="1"/>
            <a:r>
              <a:rPr lang="en-US" dirty="0" smtClean="0"/>
              <a:t>Metatarsal roll</a:t>
            </a:r>
          </a:p>
          <a:p>
            <a:pPr lvl="0" latinLnBrk="1"/>
            <a:r>
              <a:rPr lang="en-US" dirty="0" smtClean="0"/>
              <a:t>Foot pinching (lateral</a:t>
            </a:r>
            <a:r>
              <a:rPr lang="en-US" dirty="0"/>
              <a:t>)</a:t>
            </a:r>
            <a:endParaRPr lang="en-US" dirty="0" smtClean="0"/>
          </a:p>
          <a:p>
            <a:pPr lvl="0" latinLnBrk="1"/>
            <a:r>
              <a:rPr lang="en-US" dirty="0" smtClean="0"/>
              <a:t>Diaphragm tension relaxer</a:t>
            </a:r>
          </a:p>
          <a:p>
            <a:pPr marL="0" lvl="0" indent="0" latinLnBrk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964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0"/>
            <a:ext cx="2286000" cy="343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1"/>
            <a:r>
              <a:rPr lang="en-US" dirty="0" err="1" smtClean="0"/>
              <a:t>Thumbwalking</a:t>
            </a:r>
            <a:r>
              <a:rPr lang="en-US" dirty="0" smtClean="0"/>
              <a:t>- most areas, primarily plantar</a:t>
            </a:r>
          </a:p>
          <a:p>
            <a:pPr latinLnBrk="1">
              <a:buNone/>
            </a:pPr>
            <a:r>
              <a:rPr lang="en-US" dirty="0" smtClean="0"/>
              <a:t> surface of the foot</a:t>
            </a:r>
          </a:p>
          <a:p>
            <a:pPr latinLnBrk="1"/>
            <a:r>
              <a:rPr lang="en-US" dirty="0" smtClean="0"/>
              <a:t>Rotate</a:t>
            </a:r>
            <a:endParaRPr lang="en-US" dirty="0"/>
          </a:p>
        </p:txBody>
      </p:sp>
      <p:pic>
        <p:nvPicPr>
          <p:cNvPr id="4" name="Picture 3" descr="IS862-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0"/>
            <a:ext cx="1447800" cy="193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1"/>
            <a:r>
              <a:rPr lang="en-US" b="1" dirty="0"/>
              <a:t>Reflexology on the Spine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latinLnBrk="1">
              <a:buNone/>
            </a:pPr>
            <a:endParaRPr lang="en-US" sz="1800" dirty="0"/>
          </a:p>
          <a:p>
            <a:pPr latinLnBrk="1"/>
            <a:r>
              <a:rPr lang="en-US" dirty="0"/>
              <a:t>Spine- medial aspect of foot</a:t>
            </a:r>
            <a:endParaRPr lang="en-US" sz="1800" dirty="0"/>
          </a:p>
          <a:p>
            <a:pPr lvl="1" latinLnBrk="1"/>
            <a:r>
              <a:rPr lang="en-US" sz="2400" dirty="0"/>
              <a:t>Cervical- base of big toenail to below joint</a:t>
            </a:r>
            <a:endParaRPr lang="en-US" sz="1800" dirty="0"/>
          </a:p>
          <a:p>
            <a:pPr lvl="1" latinLnBrk="1"/>
            <a:r>
              <a:rPr lang="en-US" sz="2400" dirty="0"/>
              <a:t>Thoracic- below joint to waist</a:t>
            </a:r>
            <a:endParaRPr lang="en-US" sz="1800" dirty="0"/>
          </a:p>
          <a:p>
            <a:pPr lvl="1" latinLnBrk="1"/>
            <a:r>
              <a:rPr lang="en-US" sz="2400" dirty="0"/>
              <a:t>Lumbar- waist to heel</a:t>
            </a:r>
            <a:endParaRPr lang="en-US" sz="1800" dirty="0"/>
          </a:p>
          <a:p>
            <a:pPr lvl="1" latinLnBrk="1"/>
            <a:r>
              <a:rPr lang="en-US" sz="2400" dirty="0"/>
              <a:t>Sacrum- below heel</a:t>
            </a:r>
            <a:endParaRPr lang="en-US" sz="1800" dirty="0"/>
          </a:p>
          <a:p>
            <a:pPr lvl="1" latinLnBrk="1"/>
            <a:r>
              <a:rPr lang="en-US" sz="2400" dirty="0"/>
              <a:t>Coccyx- middle heel</a:t>
            </a:r>
            <a:endParaRPr lang="en-US" sz="1800" dirty="0"/>
          </a:p>
          <a:p>
            <a:pPr latinLnBrk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690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Description: F16-125-X3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40"/>
            <a:ext cx="4267200" cy="66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820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00" dirty="0">
                <a:latin typeface="Bookman Old Style"/>
                <a:ea typeface="Batang"/>
                <a:cs typeface="Times New Roman"/>
              </a:rPr>
              <a:t>Reflexology on the Neck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694" y="2057401"/>
            <a:ext cx="3892878" cy="34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35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/>
          </a:bodyPr>
          <a:lstStyle/>
          <a:p>
            <a:pPr marL="0" indent="0" latinLnBrk="1">
              <a:buNone/>
            </a:pPr>
            <a:r>
              <a:rPr lang="en-US" dirty="0" smtClean="0"/>
              <a:t> </a:t>
            </a:r>
            <a:r>
              <a:rPr lang="en-US" dirty="0"/>
              <a:t>Students completing this course will be able to understand the basic theory of reflexology,  guidelines on </a:t>
            </a:r>
            <a:r>
              <a:rPr lang="en-US" dirty="0" smtClean="0"/>
              <a:t>    the </a:t>
            </a:r>
            <a:r>
              <a:rPr lang="en-US" dirty="0"/>
              <a:t>feet,  joint mobilization techniques for the feet, </a:t>
            </a:r>
            <a:r>
              <a:rPr lang="en-US" dirty="0" smtClean="0"/>
              <a:t>    and </a:t>
            </a:r>
            <a:r>
              <a:rPr lang="en-US" dirty="0"/>
              <a:t>the locations of the corresponding reflex points on the feet for the for the neck, spine hips and shoulders. </a:t>
            </a:r>
          </a:p>
          <a:p>
            <a:pPr latinLnBrk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1"/>
            <a:r>
              <a:rPr lang="en-US" b="1" dirty="0"/>
              <a:t>Reflexology on the Shoulders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657143" cy="26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314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17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00" dirty="0">
                <a:latin typeface="Bookman Old Style"/>
                <a:ea typeface="Batang"/>
                <a:cs typeface="Times New Roman"/>
              </a:rPr>
              <a:t>Reflexology on the Hip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104762" cy="32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1240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268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gyptian_reflexolog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7848600" cy="5729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Eunice Ingham and Dwight Byers</a:t>
            </a:r>
            <a:endParaRPr lang="en-US" dirty="0"/>
          </a:p>
        </p:txBody>
      </p:sp>
      <p:pic>
        <p:nvPicPr>
          <p:cNvPr id="4" name="Content Placeholder 3" descr="wo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2765177" cy="4873625"/>
          </a:xfrm>
        </p:spPr>
      </p:pic>
      <p:pic>
        <p:nvPicPr>
          <p:cNvPr id="5" name="Picture 4" descr="dby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799" y="1752600"/>
            <a:ext cx="2701559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Techniques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/>
          <a:lstStyle/>
          <a:p>
            <a:pPr latinLnBrk="1"/>
            <a:endParaRPr lang="en-US" dirty="0" smtClean="0"/>
          </a:p>
          <a:p>
            <a:pPr latinLnBrk="1"/>
            <a:r>
              <a:rPr lang="en-US" dirty="0" err="1" smtClean="0"/>
              <a:t>Thumbwalking</a:t>
            </a:r>
            <a:r>
              <a:rPr lang="en-US" dirty="0" smtClean="0"/>
              <a:t>- most areas, primarily plantar</a:t>
            </a:r>
          </a:p>
          <a:p>
            <a:pPr latinLnBrk="1">
              <a:buNone/>
            </a:pPr>
            <a:r>
              <a:rPr lang="en-US" dirty="0" smtClean="0"/>
              <a:t> surface of the foot</a:t>
            </a:r>
          </a:p>
          <a:p>
            <a:pPr latinLnBrk="1"/>
            <a:r>
              <a:rPr lang="en-US" dirty="0" smtClean="0"/>
              <a:t>It inches forward not backward or side to side</a:t>
            </a:r>
          </a:p>
          <a:p>
            <a:pPr latinLnBrk="1"/>
            <a:r>
              <a:rPr lang="en-US" dirty="0" smtClean="0"/>
              <a:t>Constant pressure applied with lateral edge of</a:t>
            </a:r>
          </a:p>
          <a:p>
            <a:pPr latinLnBrk="1">
              <a:buNone/>
            </a:pPr>
            <a:r>
              <a:rPr lang="en-US" dirty="0" smtClean="0"/>
              <a:t> the thumb</a:t>
            </a:r>
          </a:p>
          <a:p>
            <a:pPr latinLnBrk="1"/>
            <a:r>
              <a:rPr lang="en-US" dirty="0" smtClean="0"/>
              <a:t>Thumb remains slightly bent while moving</a:t>
            </a:r>
          </a:p>
          <a:p>
            <a:pPr latinLnBrk="1">
              <a:buNone/>
            </a:pPr>
            <a:r>
              <a:rPr lang="en-US" dirty="0" smtClean="0"/>
              <a:t> forward</a:t>
            </a:r>
          </a:p>
          <a:p>
            <a:pPr latinLnBrk="1"/>
            <a:r>
              <a:rPr lang="en-US" dirty="0" smtClean="0"/>
              <a:t>Support foot with holding hand</a:t>
            </a:r>
          </a:p>
          <a:p>
            <a:endParaRPr lang="en-US" dirty="0"/>
          </a:p>
        </p:txBody>
      </p:sp>
      <p:pic>
        <p:nvPicPr>
          <p:cNvPr id="4" name="Picture 3" descr="IS862-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447800"/>
            <a:ext cx="120967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treatment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atinLnBrk="1"/>
            <a:r>
              <a:rPr lang="en-US" dirty="0" smtClean="0"/>
              <a:t>Wash hands, trim nails, watch posture, relax, breath, stay grounded</a:t>
            </a:r>
          </a:p>
          <a:p>
            <a:pPr latinLnBrk="1"/>
            <a:r>
              <a:rPr lang="en-US" dirty="0" smtClean="0"/>
              <a:t>Take medical history</a:t>
            </a:r>
          </a:p>
          <a:p>
            <a:pPr latinLnBrk="1"/>
            <a:r>
              <a:rPr lang="en-US" dirty="0" smtClean="0"/>
              <a:t>For client – no stimulants, depressants or heavy meals before session</a:t>
            </a:r>
          </a:p>
          <a:p>
            <a:pPr latinLnBrk="1"/>
            <a:r>
              <a:rPr lang="en-US" dirty="0" smtClean="0"/>
              <a:t>Medication alcohol or drugs may reduce sensitivity</a:t>
            </a:r>
          </a:p>
          <a:p>
            <a:pPr latinLnBrk="1"/>
            <a:r>
              <a:rPr lang="en-US" dirty="0" smtClean="0"/>
              <a:t>More relaxation and less pressure for first session</a:t>
            </a:r>
          </a:p>
          <a:p>
            <a:pPr latinLnBrk="1"/>
            <a:r>
              <a:rPr lang="en-US" dirty="0" smtClean="0"/>
              <a:t>For sore areas go to pain threshold, work other areas and come back, work from different directions</a:t>
            </a:r>
          </a:p>
          <a:p>
            <a:pPr latinLnBrk="1"/>
            <a:r>
              <a:rPr lang="en-US" dirty="0" smtClean="0"/>
              <a:t>Answer questions in general terms</a:t>
            </a:r>
          </a:p>
          <a:p>
            <a:pPr latinLnBrk="1"/>
            <a:r>
              <a:rPr lang="en-US" dirty="0" smtClean="0"/>
              <a:t>Encourage rest after the session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dirty="0" smtClean="0"/>
              <a:t>Techniques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1"/>
            <a:r>
              <a:rPr lang="en-US" dirty="0" err="1" smtClean="0"/>
              <a:t>Thumbwalking</a:t>
            </a:r>
            <a:r>
              <a:rPr lang="en-US" dirty="0" smtClean="0"/>
              <a:t>- most areas, primarily plantar surface of the foot</a:t>
            </a:r>
          </a:p>
          <a:p>
            <a:pPr latinLnBrk="1"/>
            <a:r>
              <a:rPr lang="en-US" dirty="0" smtClean="0"/>
              <a:t>Finger roll- brain- distal toe- applied with pad of index finger</a:t>
            </a:r>
          </a:p>
          <a:p>
            <a:pPr latinLnBrk="1"/>
            <a:r>
              <a:rPr lang="en-US" dirty="0" smtClean="0"/>
              <a:t>Finger walk- dorsal foot, applied with lateral edge of index finger</a:t>
            </a:r>
          </a:p>
          <a:p>
            <a:pPr latinLnBrk="1"/>
            <a:r>
              <a:rPr lang="en-US" dirty="0" smtClean="0"/>
              <a:t>Hook in and pull back- pituitary, </a:t>
            </a:r>
            <a:r>
              <a:rPr lang="en-US" dirty="0" err="1" smtClean="0"/>
              <a:t>ileocecal</a:t>
            </a:r>
            <a:r>
              <a:rPr lang="en-US" dirty="0" smtClean="0"/>
              <a:t> valve, sigmoid flexure- applied with lateral edge of thumb, sinking in and hooking slightly</a:t>
            </a:r>
          </a:p>
          <a:p>
            <a:pPr latinLnBrk="1"/>
            <a:r>
              <a:rPr lang="en-US" dirty="0" smtClean="0"/>
              <a:t>Rotate- spine, diaphragm, lymph drain</a:t>
            </a:r>
          </a:p>
          <a:p>
            <a:endParaRPr lang="en-US" dirty="0"/>
          </a:p>
        </p:txBody>
      </p:sp>
      <p:pic>
        <p:nvPicPr>
          <p:cNvPr id="4" name="Picture 3" descr="IS862-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04800"/>
            <a:ext cx="990600" cy="1326000"/>
          </a:xfrm>
          <a:prstGeom prst="rect">
            <a:avLst/>
          </a:prstGeom>
        </p:spPr>
      </p:pic>
      <p:pic>
        <p:nvPicPr>
          <p:cNvPr id="5" name="Picture 4" descr="78373-43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"/>
            <a:ext cx="1619250" cy="1219200"/>
          </a:xfrm>
          <a:prstGeom prst="rect">
            <a:avLst/>
          </a:prstGeom>
        </p:spPr>
      </p:pic>
      <p:pic>
        <p:nvPicPr>
          <p:cNvPr id="34818" name="Picture 2" descr="http://www.fotosearch.com/bthumb/CSV/CSV001/k2091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"/>
            <a:ext cx="188912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point locations 1-14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0" indent="-457200" latinLnBrk="1">
              <a:buFont typeface="+mj-lt"/>
              <a:buAutoNum type="arabicPeriod"/>
            </a:pPr>
            <a:r>
              <a:rPr lang="en-US" dirty="0" smtClean="0"/>
              <a:t>Spine- medial aspect of foot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Cervical- base of big toenail to below joint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Thoracic- below joint to waist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Lumbar- waist to heel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Sacrum- below heel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Coccyx- middle heel</a:t>
            </a:r>
          </a:p>
          <a:p>
            <a:pPr marL="457200" lvl="0" indent="-457200" latinLnBrk="1">
              <a:buFont typeface="+mj-lt"/>
              <a:buAutoNum type="arabicPeriod"/>
            </a:pPr>
            <a:r>
              <a:rPr lang="en-US" dirty="0" smtClean="0"/>
              <a:t>Brain- distal 1/3 of toes</a:t>
            </a:r>
          </a:p>
          <a:p>
            <a:pPr marL="457200" lvl="0" indent="-457200" latinLnBrk="1">
              <a:buFont typeface="+mj-lt"/>
              <a:buAutoNum type="arabicPeriod"/>
            </a:pPr>
            <a:r>
              <a:rPr lang="en-US" dirty="0" smtClean="0"/>
              <a:t>Sinuses- middle 1/3 of toes</a:t>
            </a:r>
          </a:p>
          <a:p>
            <a:pPr marL="457200" lvl="0" indent="-457200" latinLnBrk="1">
              <a:buFont typeface="+mj-lt"/>
              <a:buAutoNum type="arabicPeriod"/>
            </a:pPr>
            <a:r>
              <a:rPr lang="en-US" dirty="0" smtClean="0"/>
              <a:t>Temple- distal 3</a:t>
            </a:r>
            <a:r>
              <a:rPr lang="en-US" baseline="30000" dirty="0" smtClean="0"/>
              <a:t>rd</a:t>
            </a:r>
            <a:r>
              <a:rPr lang="en-US" dirty="0" smtClean="0"/>
              <a:t> of big toes lateral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point locations 1-14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Side of the neck- proximal 2/3 of big toe lateral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Eye, inner ear- neck zones 2-3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Middle outer ear- neck zones 4-5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Nose – middle 3</a:t>
            </a:r>
            <a:r>
              <a:rPr lang="en-US" baseline="30000" dirty="0" smtClean="0"/>
              <a:t>rd</a:t>
            </a:r>
            <a:r>
              <a:rPr lang="en-US" dirty="0" smtClean="0"/>
              <a:t> of toes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Mouth- proximal 3</a:t>
            </a:r>
            <a:r>
              <a:rPr lang="en-US" baseline="30000" dirty="0" smtClean="0"/>
              <a:t>rd</a:t>
            </a:r>
            <a:r>
              <a:rPr lang="en-US" dirty="0" smtClean="0"/>
              <a:t> of toes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Throat- neck 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Jaw- proximal 2/3 of toe, </a:t>
            </a:r>
            <a:r>
              <a:rPr lang="en-US" dirty="0" err="1" smtClean="0"/>
              <a:t>tmj</a:t>
            </a:r>
            <a:r>
              <a:rPr lang="en-US" dirty="0" smtClean="0"/>
              <a:t> little toe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Teeth gums- proximal 3</a:t>
            </a:r>
            <a:r>
              <a:rPr lang="en-US" baseline="30000" dirty="0" smtClean="0"/>
              <a:t>rd</a:t>
            </a:r>
            <a:r>
              <a:rPr lang="en-US" dirty="0" smtClean="0"/>
              <a:t> of toes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Pituitary pineal- lateral center of big toes- peak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Thyroid </a:t>
            </a:r>
            <a:r>
              <a:rPr lang="en-US" dirty="0" err="1" smtClean="0"/>
              <a:t>parathyroids</a:t>
            </a:r>
            <a:r>
              <a:rPr lang="en-US" dirty="0" smtClean="0"/>
              <a:t>- neck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work the feet?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latinLnBrk="1"/>
            <a:r>
              <a:rPr lang="en-US" dirty="0" smtClean="0"/>
              <a:t>In use everyday for going places and daily tasks</a:t>
            </a:r>
          </a:p>
          <a:p>
            <a:pPr lvl="0" latinLnBrk="1"/>
            <a:r>
              <a:rPr lang="en-US" dirty="0" smtClean="0"/>
              <a:t>Often neglected</a:t>
            </a:r>
          </a:p>
          <a:p>
            <a:pPr lvl="0" latinLnBrk="1"/>
            <a:r>
              <a:rPr lang="en-US" dirty="0" smtClean="0"/>
              <a:t>Good substitute for massage when there are contraindications in other parts of the body</a:t>
            </a:r>
          </a:p>
          <a:p>
            <a:pPr lvl="0" latinLnBrk="1"/>
            <a:r>
              <a:rPr lang="en-US" dirty="0" smtClean="0"/>
              <a:t>Accumulation of tension and debris from gravity</a:t>
            </a:r>
          </a:p>
          <a:p>
            <a:pPr lvl="0" latinLnBrk="1"/>
            <a:r>
              <a:rPr lang="en-US" dirty="0" smtClean="0"/>
              <a:t>Anatomical relationship between feet and body simple and easy to understand</a:t>
            </a:r>
          </a:p>
          <a:p>
            <a:endParaRPr lang="en-US" dirty="0"/>
          </a:p>
        </p:txBody>
      </p:sp>
      <p:pic>
        <p:nvPicPr>
          <p:cNvPr id="29698" name="Picture 2" descr="http://www.fotosearch.com/bthumb/RBL/RBL008/b12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724400"/>
            <a:ext cx="1219200" cy="1619251"/>
          </a:xfrm>
          <a:prstGeom prst="rect">
            <a:avLst/>
          </a:prstGeom>
          <a:noFill/>
        </p:spPr>
      </p:pic>
      <p:pic>
        <p:nvPicPr>
          <p:cNvPr id="29700" name="Picture 4" descr="http://www.fotosearch.com/bthumb/CRT/CRT508/15557-45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876800"/>
            <a:ext cx="1076325" cy="1619251"/>
          </a:xfrm>
          <a:prstGeom prst="rect">
            <a:avLst/>
          </a:prstGeom>
          <a:noFill/>
        </p:spPr>
      </p:pic>
      <p:pic>
        <p:nvPicPr>
          <p:cNvPr id="6" name="Picture 5" descr="bxp214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724400"/>
            <a:ext cx="2178106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3248"/>
            <a:ext cx="7924800" cy="5254752"/>
          </a:xfrm>
        </p:spPr>
        <p:txBody>
          <a:bodyPr wrap="square">
            <a:noAutofit/>
          </a:bodyPr>
          <a:lstStyle/>
          <a:p>
            <a:pPr latinLnBrk="1">
              <a:buNone/>
            </a:pPr>
            <a:r>
              <a:rPr lang="en-US" dirty="0" smtClean="0"/>
              <a:t>A manual therapy focusing on reflex points of the  hands, ears and feet that affects the whole body.</a:t>
            </a:r>
          </a:p>
          <a:p>
            <a:pPr latinLnBrk="1">
              <a:buNone/>
            </a:pPr>
            <a:r>
              <a:rPr lang="en-US" b="1" dirty="0" smtClean="0"/>
              <a:t> </a:t>
            </a:r>
          </a:p>
          <a:p>
            <a:pPr latinLnBrk="1">
              <a:buNone/>
            </a:pPr>
            <a:endParaRPr lang="en-US" dirty="0" smtClean="0"/>
          </a:p>
          <a:p>
            <a:pPr latinLnBrk="1"/>
            <a:r>
              <a:rPr lang="en-US" dirty="0"/>
              <a:t>Pressure on the feet and hands affects all organs glands and parts of the body. The main effects are bringing the body to balance or homeostasis, relaxation</a:t>
            </a:r>
            <a:r>
              <a:rPr lang="en-US" dirty="0" smtClean="0"/>
              <a:t>,   </a:t>
            </a:r>
            <a:r>
              <a:rPr lang="en-US" dirty="0"/>
              <a:t>and circulation. Reflexology improves circulation of </a:t>
            </a:r>
            <a:r>
              <a:rPr lang="en-US" dirty="0" smtClean="0"/>
              <a:t> blood </a:t>
            </a:r>
            <a:r>
              <a:rPr lang="en-US" dirty="0"/>
              <a:t>and energy and stimulates </a:t>
            </a:r>
            <a:r>
              <a:rPr lang="en-US" dirty="0" smtClean="0"/>
              <a:t>the                          </a:t>
            </a:r>
            <a:r>
              <a:rPr lang="en-US" dirty="0"/>
              <a:t>parasympathetic nervous system</a:t>
            </a:r>
          </a:p>
          <a:p>
            <a:pPr latinLnBrk="1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1143000"/>
          </a:xfrm>
        </p:spPr>
        <p:txBody>
          <a:bodyPr/>
          <a:lstStyle/>
          <a:p>
            <a:r>
              <a:rPr lang="en-US" dirty="0" smtClean="0"/>
              <a:t>What is Reflexology?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1336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does Reflexology Work</a:t>
            </a:r>
            <a:r>
              <a:rPr kumimoji="0" lang="en-US" sz="300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0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Feet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atinLnBrk="1"/>
            <a:r>
              <a:rPr lang="en-US" dirty="0" smtClean="0"/>
              <a:t>It is important to careful inspect the feet and notice foot conditions</a:t>
            </a:r>
          </a:p>
          <a:p>
            <a:pPr lvl="0" latinLnBrk="1"/>
            <a:r>
              <a:rPr lang="en-US" dirty="0" smtClean="0"/>
              <a:t>Temperature of different areas</a:t>
            </a:r>
          </a:p>
          <a:p>
            <a:pPr lvl="0" latinLnBrk="1"/>
            <a:r>
              <a:rPr lang="en-US" dirty="0" smtClean="0"/>
              <a:t>Texture (soft and hard areas)</a:t>
            </a:r>
          </a:p>
          <a:p>
            <a:pPr lvl="0" latinLnBrk="1"/>
            <a:r>
              <a:rPr lang="en-US" dirty="0" smtClean="0"/>
              <a:t>Bones</a:t>
            </a:r>
          </a:p>
          <a:p>
            <a:pPr lvl="0" latinLnBrk="1"/>
            <a:r>
              <a:rPr lang="en-US" dirty="0" smtClean="0"/>
              <a:t>Muscles</a:t>
            </a:r>
          </a:p>
          <a:p>
            <a:pPr lvl="0" latinLnBrk="1"/>
            <a:r>
              <a:rPr lang="en-US" dirty="0" smtClean="0"/>
              <a:t>Tendons</a:t>
            </a:r>
          </a:p>
          <a:p>
            <a:pPr lvl="0" latinLnBrk="1"/>
            <a:r>
              <a:rPr lang="en-US" dirty="0" smtClean="0"/>
              <a:t>Foot Oder</a:t>
            </a:r>
          </a:p>
          <a:p>
            <a:pPr lvl="0" latinLnBrk="1"/>
            <a:r>
              <a:rPr lang="en-US" dirty="0" smtClean="0"/>
              <a:t>Cracking in Tissues</a:t>
            </a:r>
          </a:p>
          <a:p>
            <a:pPr lvl="0" latinLnBrk="1"/>
            <a:r>
              <a:rPr lang="en-US" dirty="0" smtClean="0"/>
              <a:t>Flexibility and mobility</a:t>
            </a:r>
          </a:p>
          <a:p>
            <a:pPr lvl="0" latinLnBrk="1"/>
            <a:r>
              <a:rPr lang="en-US" dirty="0" smtClean="0"/>
              <a:t>Redness puffiness or swelling</a:t>
            </a:r>
          </a:p>
          <a:p>
            <a:pPr lvl="0" latinLnBrk="1"/>
            <a:r>
              <a:rPr lang="en-US" dirty="0" smtClean="0"/>
              <a:t>Corns, calluses, cuts, bruises, rashes, etc</a:t>
            </a:r>
          </a:p>
          <a:p>
            <a:endParaRPr lang="en-US" dirty="0"/>
          </a:p>
        </p:txBody>
      </p:sp>
      <p:pic>
        <p:nvPicPr>
          <p:cNvPr id="4" name="Picture 3" descr="sacupuncture_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438400"/>
            <a:ext cx="3429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Granular Deposits may be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atinLnBrk="1"/>
            <a:r>
              <a:rPr lang="en-US" dirty="0" smtClean="0"/>
              <a:t>When you feel areas of tension or deposits releasing them can improve circulation.  Often these places are called “crystals” or “</a:t>
            </a:r>
            <a:r>
              <a:rPr lang="en-US" dirty="0" err="1" smtClean="0"/>
              <a:t>crunchies</a:t>
            </a:r>
            <a:r>
              <a:rPr lang="en-US" dirty="0" smtClean="0"/>
              <a:t>” by </a:t>
            </a:r>
            <a:r>
              <a:rPr lang="en-US" dirty="0" err="1" smtClean="0"/>
              <a:t>reflexologists</a:t>
            </a:r>
            <a:r>
              <a:rPr lang="en-US" dirty="0" smtClean="0"/>
              <a:t>.  Here are some of the causes of these irregularities in the feet.</a:t>
            </a:r>
          </a:p>
          <a:p>
            <a:pPr lvl="0" latinLnBrk="1"/>
            <a:r>
              <a:rPr lang="en-US" dirty="0" smtClean="0"/>
              <a:t>Solid acid build up such as lactic or uric acid due to trauma, overuse, poor nutrition, lack of oxygen, poor circulation</a:t>
            </a:r>
          </a:p>
          <a:p>
            <a:pPr lvl="0" latinLnBrk="1"/>
            <a:r>
              <a:rPr lang="en-US" dirty="0" smtClean="0"/>
              <a:t>Injured, hardened or inflamed nerve endings</a:t>
            </a:r>
          </a:p>
          <a:p>
            <a:pPr lvl="0" latinLnBrk="1"/>
            <a:r>
              <a:rPr lang="en-US" dirty="0" smtClean="0"/>
              <a:t>Tension or energy blocks</a:t>
            </a:r>
          </a:p>
          <a:p>
            <a:pPr lvl="0" latinLnBrk="1"/>
            <a:r>
              <a:rPr lang="en-US" dirty="0" smtClean="0"/>
              <a:t>Tissue degeneration, adhesions or scabs</a:t>
            </a:r>
          </a:p>
          <a:p>
            <a:pPr lvl="0" latinLnBrk="1"/>
            <a:r>
              <a:rPr lang="en-US" dirty="0" smtClean="0"/>
              <a:t>Pollutants, foreign particles, metallic or fatty accumulations and build up</a:t>
            </a:r>
          </a:p>
          <a:p>
            <a:pPr lvl="0" latinLnBrk="1"/>
            <a:r>
              <a:rPr lang="en-US" dirty="0" smtClean="0"/>
              <a:t>Calcifications such as bone spurs</a:t>
            </a:r>
          </a:p>
          <a:p>
            <a:endParaRPr lang="en-US" dirty="0"/>
          </a:p>
        </p:txBody>
      </p:sp>
      <p:pic>
        <p:nvPicPr>
          <p:cNvPr id="27650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200"/>
            <a:ext cx="121158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point locations 1-14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0" indent="-457200" latinLnBrk="1">
              <a:buFont typeface="+mj-lt"/>
              <a:buAutoNum type="arabicPeriod"/>
            </a:pPr>
            <a:r>
              <a:rPr lang="en-US" dirty="0" smtClean="0"/>
              <a:t>Spine- medial aspect of foot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Cervical- base of big toenail to below joint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Thoracic- below joint to waist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Lumbar- waist to heel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Sacrum- below heel</a:t>
            </a:r>
          </a:p>
          <a:p>
            <a:pPr marL="822960" lvl="1" indent="-457200" latinLnBrk="1">
              <a:buFont typeface="+mj-lt"/>
              <a:buAutoNum type="arabicPeriod"/>
            </a:pPr>
            <a:r>
              <a:rPr lang="en-US" dirty="0" smtClean="0"/>
              <a:t>Coccyx- middle heel</a:t>
            </a:r>
          </a:p>
          <a:p>
            <a:pPr marL="457200" lvl="0" indent="-457200" latinLnBrk="1">
              <a:buFont typeface="+mj-lt"/>
              <a:buAutoNum type="arabicPeriod"/>
            </a:pPr>
            <a:r>
              <a:rPr lang="en-US" dirty="0" smtClean="0"/>
              <a:t>Brain- distal 1/3 of toes</a:t>
            </a:r>
          </a:p>
          <a:p>
            <a:pPr marL="457200" lvl="0" indent="-457200" latinLnBrk="1">
              <a:buFont typeface="+mj-lt"/>
              <a:buAutoNum type="arabicPeriod"/>
            </a:pPr>
            <a:r>
              <a:rPr lang="en-US" dirty="0" smtClean="0"/>
              <a:t>Sinuses- middle 1/3 of toes</a:t>
            </a:r>
          </a:p>
          <a:p>
            <a:pPr marL="457200" lvl="0" indent="-457200" latinLnBrk="1">
              <a:buFont typeface="+mj-lt"/>
              <a:buAutoNum type="arabicPeriod"/>
            </a:pPr>
            <a:r>
              <a:rPr lang="en-US" dirty="0" smtClean="0"/>
              <a:t>Temple- distal 3</a:t>
            </a:r>
            <a:r>
              <a:rPr lang="en-US" baseline="30000" dirty="0" smtClean="0"/>
              <a:t>rd</a:t>
            </a:r>
            <a:r>
              <a:rPr lang="en-US" dirty="0" smtClean="0"/>
              <a:t> of big toes lateral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point locations 1-14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Side of the neck- proximal 2/3 of big toe lateral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Eye, inner ear- neck zones 2-3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Middle outer ear- neck zones 4-5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Nose – middle 3</a:t>
            </a:r>
            <a:r>
              <a:rPr lang="en-US" baseline="30000" dirty="0" smtClean="0"/>
              <a:t>rd</a:t>
            </a:r>
            <a:r>
              <a:rPr lang="en-US" dirty="0" smtClean="0"/>
              <a:t> of toes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Mouth- proximal 3</a:t>
            </a:r>
            <a:r>
              <a:rPr lang="en-US" baseline="30000" dirty="0" smtClean="0"/>
              <a:t>rd</a:t>
            </a:r>
            <a:r>
              <a:rPr lang="en-US" dirty="0" smtClean="0"/>
              <a:t> of toes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Throat- neck 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Jaw- proximal 2/3 of toe, </a:t>
            </a:r>
            <a:r>
              <a:rPr lang="en-US" dirty="0" err="1" smtClean="0"/>
              <a:t>tmj</a:t>
            </a:r>
            <a:r>
              <a:rPr lang="en-US" dirty="0" smtClean="0"/>
              <a:t> little toe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Teeth gums- proximal 3</a:t>
            </a:r>
            <a:r>
              <a:rPr lang="en-US" baseline="30000" dirty="0" smtClean="0"/>
              <a:t>rd</a:t>
            </a:r>
            <a:r>
              <a:rPr lang="en-US" dirty="0" smtClean="0"/>
              <a:t> of toes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Pituitary pineal- lateral center of big toes- peak</a:t>
            </a:r>
          </a:p>
          <a:p>
            <a:pPr marL="457200" lvl="0" indent="-457200" latinLnBrk="1">
              <a:buFont typeface="+mj-lt"/>
              <a:buAutoNum type="arabicPeriod" startAt="5"/>
            </a:pPr>
            <a:r>
              <a:rPr lang="en-US" dirty="0" smtClean="0"/>
              <a:t> Thyroid </a:t>
            </a:r>
            <a:r>
              <a:rPr lang="en-US" dirty="0" err="1" smtClean="0"/>
              <a:t>parathyroids</a:t>
            </a:r>
            <a:r>
              <a:rPr lang="en-US" dirty="0" smtClean="0"/>
              <a:t>- neck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Reflexology Helps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873752"/>
          </a:xfrm>
        </p:spPr>
        <p:txBody>
          <a:bodyPr/>
          <a:lstStyle/>
          <a:p>
            <a:pPr lvl="0" latinLnBrk="1"/>
            <a:r>
              <a:rPr lang="en-US" dirty="0" smtClean="0"/>
              <a:t>Elderly</a:t>
            </a:r>
          </a:p>
          <a:p>
            <a:pPr lvl="0" latinLnBrk="1"/>
            <a:r>
              <a:rPr lang="en-US" dirty="0" smtClean="0"/>
              <a:t>Children</a:t>
            </a:r>
          </a:p>
          <a:p>
            <a:pPr lvl="0" latinLnBrk="1"/>
            <a:r>
              <a:rPr lang="en-US" dirty="0" smtClean="0"/>
              <a:t>Pregnant women</a:t>
            </a:r>
          </a:p>
          <a:p>
            <a:pPr lvl="0" latinLnBrk="1"/>
            <a:r>
              <a:rPr lang="en-US" dirty="0" smtClean="0"/>
              <a:t>Overweight</a:t>
            </a:r>
          </a:p>
          <a:p>
            <a:pPr lvl="0" latinLnBrk="1"/>
            <a:r>
              <a:rPr lang="en-US" dirty="0" smtClean="0"/>
              <a:t>Athletes</a:t>
            </a:r>
          </a:p>
          <a:p>
            <a:pPr lvl="0" latinLnBrk="1"/>
            <a:r>
              <a:rPr lang="en-US" dirty="0" smtClean="0"/>
              <a:t>People who are often on their feet</a:t>
            </a:r>
          </a:p>
          <a:p>
            <a:pPr lvl="0" latinLnBrk="1"/>
            <a:r>
              <a:rPr lang="en-US" dirty="0" smtClean="0"/>
              <a:t>People with foot problems</a:t>
            </a:r>
          </a:p>
          <a:p>
            <a:pPr lvl="0" latinLnBrk="1"/>
            <a:r>
              <a:rPr lang="en-US" dirty="0" smtClean="0"/>
              <a:t>People under a lot of stress</a:t>
            </a:r>
          </a:p>
          <a:p>
            <a:pPr lvl="0" latinLnBrk="1"/>
            <a:r>
              <a:rPr lang="en-US" dirty="0" smtClean="0"/>
              <a:t>Bedridden people</a:t>
            </a:r>
          </a:p>
          <a:p>
            <a:endParaRPr lang="en-US" dirty="0"/>
          </a:p>
        </p:txBody>
      </p:sp>
      <p:pic>
        <p:nvPicPr>
          <p:cNvPr id="4" name="Picture 3" descr="k1797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219200"/>
            <a:ext cx="3200400" cy="240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clients may experience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latinLnBrk="1"/>
            <a:r>
              <a:rPr lang="en-US" dirty="0" smtClean="0"/>
              <a:t>Deep relaxation</a:t>
            </a:r>
          </a:p>
          <a:p>
            <a:pPr lvl="0" latinLnBrk="1"/>
            <a:r>
              <a:rPr lang="en-US" dirty="0" smtClean="0"/>
              <a:t>Balance, centered, mentally clear</a:t>
            </a:r>
          </a:p>
          <a:p>
            <a:pPr lvl="0" latinLnBrk="1"/>
            <a:r>
              <a:rPr lang="en-US" dirty="0" smtClean="0"/>
              <a:t>Revitalization</a:t>
            </a:r>
          </a:p>
          <a:p>
            <a:pPr lvl="0" latinLnBrk="1"/>
            <a:r>
              <a:rPr lang="en-US" dirty="0" smtClean="0"/>
              <a:t>Light </a:t>
            </a:r>
            <a:r>
              <a:rPr lang="en-US" dirty="0" err="1" smtClean="0"/>
              <a:t>floaty</a:t>
            </a:r>
            <a:r>
              <a:rPr lang="en-US" dirty="0" smtClean="0"/>
              <a:t> feeling- endorphin release</a:t>
            </a:r>
          </a:p>
          <a:p>
            <a:pPr lvl="0" latinLnBrk="1"/>
            <a:r>
              <a:rPr lang="en-US" dirty="0" smtClean="0"/>
              <a:t>Tingling or itchiness form improvement in nerve flow</a:t>
            </a:r>
          </a:p>
          <a:p>
            <a:pPr lvl="0" latinLnBrk="1"/>
            <a:r>
              <a:rPr lang="en-US" dirty="0" smtClean="0"/>
              <a:t>Healing signs from toxin release- nausea, diarrhea, sinus drainage, emotional release</a:t>
            </a:r>
          </a:p>
          <a:p>
            <a:endParaRPr lang="en-US" dirty="0"/>
          </a:p>
        </p:txBody>
      </p:sp>
      <p:pic>
        <p:nvPicPr>
          <p:cNvPr id="4" name="Picture 3" descr="k1745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399" y="381000"/>
            <a:ext cx="182342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dirty="0" err="1" smtClean="0"/>
              <a:t>Thumbwalking</a:t>
            </a:r>
            <a:r>
              <a:rPr lang="en-US" dirty="0" smtClean="0"/>
              <a:t>- most areas, primarily plantar surface of the foot</a:t>
            </a:r>
          </a:p>
          <a:p>
            <a:pPr latinLnBrk="1"/>
            <a:r>
              <a:rPr lang="en-US" dirty="0" smtClean="0"/>
              <a:t>Finger roll- brain- distal toe- applied with pad of index finger</a:t>
            </a:r>
          </a:p>
          <a:p>
            <a:pPr latinLnBrk="1"/>
            <a:r>
              <a:rPr lang="en-US" dirty="0" smtClean="0"/>
              <a:t>Finger walk- dorsal foot, applied with lateral edge of index finger</a:t>
            </a:r>
          </a:p>
          <a:p>
            <a:pPr latinLnBrk="1"/>
            <a:r>
              <a:rPr lang="en-US" dirty="0" smtClean="0"/>
              <a:t>Hook in and pull back- pituitary, </a:t>
            </a:r>
            <a:r>
              <a:rPr lang="en-US" dirty="0" err="1" smtClean="0"/>
              <a:t>ileocecal</a:t>
            </a:r>
            <a:r>
              <a:rPr lang="en-US" dirty="0" smtClean="0"/>
              <a:t> valve, sigmoid flexure- applied with lateral edge of thumb, sinking in and hooking slightly</a:t>
            </a:r>
          </a:p>
          <a:p>
            <a:pPr latinLnBrk="1"/>
            <a:r>
              <a:rPr lang="en-US" dirty="0" smtClean="0"/>
              <a:t>Rotate- spine, diaphragm, lymph drain</a:t>
            </a:r>
          </a:p>
          <a:p>
            <a:pPr latinLnBrk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S862-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02800"/>
            <a:ext cx="1066800" cy="1428000"/>
          </a:xfrm>
          <a:prstGeom prst="rect">
            <a:avLst/>
          </a:prstGeom>
        </p:spPr>
      </p:pic>
      <p:pic>
        <p:nvPicPr>
          <p:cNvPr id="5" name="Picture 4" descr="Foot_Reflexology_4a5f4278c8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0"/>
            <a:ext cx="1143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 15-31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 Esophagus- diaphragm to neckline, medial zone 1 left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 </a:t>
            </a:r>
            <a:r>
              <a:rPr lang="en-US" sz="2200" dirty="0" err="1" smtClean="0"/>
              <a:t>Diaphram</a:t>
            </a:r>
            <a:r>
              <a:rPr lang="en-US" sz="2200" dirty="0" smtClean="0"/>
              <a:t>- diaphragm line zones 1-5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Solar Plexus- proximal to diaphragm, zone 2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Lung- </a:t>
            </a:r>
            <a:r>
              <a:rPr lang="en-US" sz="2200" dirty="0" err="1" smtClean="0"/>
              <a:t>Diaphram</a:t>
            </a:r>
            <a:r>
              <a:rPr lang="en-US" sz="2200" dirty="0" smtClean="0"/>
              <a:t> to neckline, zone 2-5 right, zones 1-2 left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Heart- diaphragm to neckline, zone 1 right, zones 1-2 left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Thymus- diaphragm to neckline, medial zone 1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Bronchial tube- diaphragm to neckline, between zones 1-2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 Shoulder- Diaphragm to neckline, zone 5, between zones 4-5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Lymph Drain- Dorsal Metatarsals between zones 1-2, dorsal ankle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 15-31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latinLnBrk="1">
              <a:buFont typeface="+mj-lt"/>
              <a:buAutoNum type="arabicPeriod" startAt="24"/>
            </a:pPr>
            <a:r>
              <a:rPr lang="en-US" dirty="0" smtClean="0"/>
              <a:t>24. </a:t>
            </a:r>
            <a:r>
              <a:rPr lang="en-US" sz="2200" dirty="0" smtClean="0"/>
              <a:t>Ribs/ upper back- Diaphragm to neckline between metatarsals down to waistline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25. Breast- diaphragm to neckline, between zones 3-4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26. Liver- Waistline to diaphragm, zones -4 right, zone 1 left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27. Gall bladder- halfway between waistline and diaphragm, zone 4 right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28. Adrenal- waistline 1/3 to diaphragm, zones 1 left, zone 1 right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29. Stomach- waistline to diaphragm, zones 1-4 left, zone 1 right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30. Spleen- proximal to diaphragm, between zones 4-5, left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 31. Pancreas- waistline halfway to diaphragm, zones 1-4 left, waistline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areas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1"/>
            <a:r>
              <a:rPr lang="en-US" dirty="0" smtClean="0"/>
              <a:t>Upper back/lower back</a:t>
            </a:r>
          </a:p>
          <a:p>
            <a:pPr latinLnBrk="1"/>
            <a:r>
              <a:rPr lang="en-US" dirty="0" smtClean="0"/>
              <a:t>Fingers/ toes</a:t>
            </a:r>
          </a:p>
          <a:p>
            <a:pPr latinLnBrk="1"/>
            <a:r>
              <a:rPr lang="en-US" dirty="0" smtClean="0"/>
              <a:t>Shoulder/ hip</a:t>
            </a:r>
          </a:p>
          <a:p>
            <a:pPr latinLnBrk="1"/>
            <a:r>
              <a:rPr lang="en-US" dirty="0" smtClean="0"/>
              <a:t>Upper arms/ Thigh</a:t>
            </a:r>
          </a:p>
          <a:p>
            <a:pPr latinLnBrk="1"/>
            <a:r>
              <a:rPr lang="en-US" dirty="0" smtClean="0"/>
              <a:t>Elbow/knee</a:t>
            </a:r>
          </a:p>
          <a:p>
            <a:pPr latinLnBrk="1"/>
            <a:r>
              <a:rPr lang="en-US" dirty="0" smtClean="0"/>
              <a:t>Forearm/leg</a:t>
            </a:r>
          </a:p>
          <a:p>
            <a:pPr latinLnBrk="1"/>
            <a:r>
              <a:rPr lang="en-US" dirty="0" smtClean="0"/>
              <a:t>Wrist/ankle</a:t>
            </a:r>
          </a:p>
          <a:p>
            <a:pPr latinLnBrk="1"/>
            <a:r>
              <a:rPr lang="en-US" dirty="0" smtClean="0"/>
              <a:t>Hands/foot</a:t>
            </a:r>
          </a:p>
          <a:p>
            <a:pPr latinLnBrk="1"/>
            <a:r>
              <a:rPr lang="en-US" dirty="0" smtClean="0"/>
              <a:t>Thumbs/ big toe</a:t>
            </a:r>
          </a:p>
          <a:p>
            <a:endParaRPr lang="en-US" dirty="0"/>
          </a:p>
        </p:txBody>
      </p:sp>
      <p:pic>
        <p:nvPicPr>
          <p:cNvPr id="15362" name="Picture 2" descr="Arm and Leg Skele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307739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ata:image/jpg;base64,/9j/4AAQSkZJRgABAQAAAQABAAD/2wBDAAkGBwgHBgkIBwgKCgkLDRYPDQwMDRsUFRAWIB0iIiAdHx8kKDQsJCYxJx8fLT0tMTU3Ojo6Iys/RD84QzQ5Ojf/2wBDAQoKCg0MDRoPDxo3JR8lNzc3Nzc3Nzc3Nzc3Nzc3Nzc3Nzc3Nzc3Nzc3Nzc3Nzc3Nzc3Nzc3Nzc3Nzc3Nzc3Nzf/wAARCABOAGIDASIAAhEBAxEB/8QAGgAAAgMBAQAAAAAAAAAAAAAABAUAAgYDAf/EADkQAAIBAgUCBQEFBwMFAAAAAAECAwQRAAUSITFBURMiYYGRcQYUI6GxFTIzUpLB4UJy8CRDssLx/8QAGgEAAgMBAQAAAAAAAAAAAAAAAwQAAQIFBv/EACsRAAICAQQBAgYBBQAAAAAAAAECAAMRBBIhMRNBYQUiI1FxwaEygZGx4f/aAAwDAQACEQMRAD8A2PTEYhFLMQFAuSemIAWdI0K6mvu3CgDcn8vnANQ8McdKZNJlaQSvMH/7YfYAdmUbD0JPF8R7QvEpKS3PpCDMzCZoUDeAmuRZCUYbE2sRe9gTvYcd8D09V4tFJWmdAY/xPAsP4d7f7r8++1sUqJJ0inq5UMiSzRliyMoKKTpXi3HP0xSMVCwUGWS5a8ck1hJIpDBwLva443vzgK2Gw/KRiG21KCMZMakabjbY8jrgGrzOOjqoYXiLanTWwudKsSNgOSNJwTmEyZbGz1almGwjQ7ux6YU5lSmuWnkdfu89SyxwiOTyhl1EfqfN/bF2ahdwXPfUlem28tB8hzciOClkjTwyTGri4IsrPvv2BxoxvsMYrIoIJUpYow81RZ6iMhrLYeXSl/3iAw7DscajJa1K9CgHhyRkLpPbv+o9CLHe17FwUkH0l2affys6zTJ9zmmWpVHRnSJGsA7quqxuLnYdLbYrDUmSlhqmVfClcxqouXDAmwt1JKkbenfarGemzWakWiMwnj1EFlAQ2Kk3PSwN/bAlHFWS08lOkLCaneNmaEFyroCuq1wd7EcHgfTGLLfGSxbj3mQtZUKw5jVWBvzsSCCLEEci2LYXLUwzVtVBLGgkqUtH4vldJQoAANtgSL32sRvyMGjUpS7eIkqa0YpoNxyCPf8AXtuWu5WgrKNo3A5nTEx7p9cTBcwOILUytFBVSxFvESHw1K22LEb737L9bnth1luUU9MqSyjxqnSNUkljvboOBhKKmCMytVWgo6SUT1EpF9bWARfU8bf4vaT7Xox1QRxInaYsW9wBt8nHlPiqa7WWGqheB3+h+4/UeIb9sARl8RAuokOr+hrY8zORYazLqtLMqzMt+4KNgQZ0M4glpHo2kuuq9NICy24YK1uD9enfAaGprIxQSAqKSNp1coyMoA0KCp/3G3I2tfa5Y+E1XaakU3DDAn8c+8sD6hyO8fxFT5i+afaMq+kpBdgCNrjYk++3x64eZxORW0NPGBpjLkajtYIVO31Nz3vgPI0paeuqKkRiOOWljkcu+w1E3A/p2xxzHMaA5pCqM6m5ZmETHUTsCNuMMGq27VgKpwv+IYMqnLQWjp4VyyhrFi1zw+Y6SRZQdwACBew7c/OLZnUHLM+SrhGqKZwWC7BtQUt/5D4xyyqpT9nQKrhiE3Cg+vpg0Rw1xy5C3kRljlIaxBvx8DDD12JaHYe0Jc9DECpsmaW4nzlJdrpRizC43LsP7HGazCS2b1JgmdfOwISQixG3Q7ctx3w3cz0sNHXRBF+9K0Op22i/1pc9dgw45PsVVVDCY7Uocz3GuVzqWT6Kt+nBuDiPYp+UjOf4/MFW9dd6lv6Qcz0188kZSrC1SjgS7OpsBs43HHre+CMtnU0ZsZTHBVtGru1zZjYXHTkWtsbHg8rmgm0khx6BomsfgXwRQTpBE8lPrlWpj8CoUMCPEOysu3F9rHcHpc7i2+Eg08knr0/5mF1l+ktG6rv1joHb/V/TfEx0Ltc2Fx3vz+WJjsZWcXdM79o2lBplu3gMxYgdHUWv8Wt9MI4i5JjkRi2xFhzfawtz/kY1ma0X32nCGVowrA3CqbC+5sR2v1xmaEPSZlE9TNL4UM9mMaqGFjyNjuOQPT2xTP40YouTyfzOhprAqRnTLXZDWRzTxRAS3iUMwNyCpK3vsd7dRcb7XxoaGsR5Mwcp4kU7eEjBuETYW9ycZ3Pc1Q1mvL6p5oEpwiXCKAbm4F1G26dN7em7bKojDQRx6i3PIH9hhTRm26rfeME/29+oO+wggq0QZ8oo5sv1t5WjVGIFydDG47ckY7oDUZpUTTFP4av4koNlUA2sduvfa2GGb0y1bUMUiqyeO7af57AG3P164qjT5gzzSU8YplALKjbHcEeYjf8AduR687DDFdrBdqDkRhrCiFh2ZT7N0+XQZZSTTTK1kJ2PmPsPn3xxy6IS/aOMgG1i5Fjva9sL6AocspmWJNWl9DRqdUhJ4O/c9ub2NsaXKTL+0qtp0ijCU2mJIRZFFx+e/pzhZlcPub1gEq3P5GMMqjFL9lzSMSZ1QPHYX0spuv6fnhBSpPX1UAE600ch1Bydajyk2K3FySDz6b4fW8pUbA7bdrYyUbGmqSxYkUk6EBpDub6hYWsNg35Ymoofw/T7gd1dth8gz9oyqJJKOZ4Jnp5GS3nQmzDuBY9j8fPmV5fVrWmqqITTRTHUI2O78EG3a++/fjHHPM0jr6mKalmqlWFB/Fksb358p6W/XBuRpMYWlqJ55XLEfiSEjix2v3t7jAtDRciK1wwSP9QjLWqkoPaOVB0jjjucTHO5/mb5xMdPEWy05uNUbA9QRjKZgCmYVIYgamDj11AHse4xqpSVidhyFJ/LHuaZNHmUNPLTSwq6KF8QC4kSw21DtbbGRcKrFLdGMUVllOJjGcBGB8wIAJ3PLLfpjYUY/wCkgNiD4a39xhefs7W0QNWKimdoAZAGLm9hcixHUD++GNI4aniexAKA26jGntDuSvI/f2graypGe4FNNpzagjAIu0wUkndgLWwUlU8WUyqG0spLMCCCHLfuk25HOwtx2GCMwy5pKOiaGyVI1PEb2DPyVJHAK6hfGOzrO51lSWpRaSd5AQi7lNJAOo7An26fKtD7XyRxH7BlABGOV6Rk0SuwBAuoPQX4seu/xhxSSCozZlVvJJSNL9TdB/64S5WpqcmpZoyXSWL8RmYfhOCQSb8XF+nT6Y0uRUUIqIpZI9Ms8bBUIIKwixU/ViCx+vcHG9RYj7SPSUgKg5ktzvuMZPMNUdbXLpIVnVlO4v8AxFvt9D8Y1luRx0I7YR5lTVFaJpr2hp5WQWJ8puSSw7EG17m1vXGmsK7T6ZGYlWhL4HYiP986WZt2C2JbqbdfrjV5YtqKO/Ukn3JP98IqCgmqatIliYG9zdiRzce3W/8A8xpY/C1SLTyK8SMEBX0Vf84NbcllwCnPEJZWVq5+8viYmJisxTmUYalZf5gR8440eWzrCr0dayEbOrC/mHNyCL+4J43wQMeKHR9cLmNrWOwIYeo/4cAuq3j3jenv8R56MlRS5m9LMsuYRhDGwb8PVYaT9LY4UyOKCJZBpfwhqHYkbjBTyySi0rhl/lUaR77m+PAbEEdMSmsqCDLvuV3BEf1tF96yxY4yVZQDGw5Ujg/phDUJTTTxyVNNG9RHYyCwuCL77++59PXBTZhVSAgykA9FAGBZlE8iPLdnUizXsfkYz4mE0mpXoxVk7UzZbRTVdPGxU7ySG4UatrAeg/PGtyOCV/FrqgENObxqRYqnT55+MZfJqaN8soncFyiXGokgb/4+mGzzzOwZpXLDrqOL8JMp9SOgJ5OpWZxbbUcA0lFWmSqamzDwQ0+sx6DwQLG9/qOOmDWYu2pjcnriuk6g6syOBYMp6dvUehxpqyawogkuC278QaPIXCuJqpFjPmcIhsfk2/Ij0xaCJIlYR69LMSNZuf8Amwx3Yu/8WV3A4BsB8AC/vjz9e+M0UFDkzeo1PkG0SuJj3EwfEWyJ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9334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g;base64,/9j/4AAQSkZJRgABAQAAAQABAAD/2wBDAAkGBwgHBgkIBwgKCgkLDRYPDQwMDRsUFRAWIB0iIiAdHx8kKDQsJCYxJx8fLT0tMTU3Ojo6Iys/RD84QzQ5Ojf/2wBDAQoKCg0MDRoPDxo3JR8lNzc3Nzc3Nzc3Nzc3Nzc3Nzc3Nzc3Nzc3Nzc3Nzc3Nzc3Nzc3Nzc3Nzc3Nzc3Nzc3Nzf/wAARCABOAGIDASIAAhEBAxEB/8QAGgAAAgMBAQAAAAAAAAAAAAAABAUAAgYDAf/EADkQAAIBAgUCBQEFBwMFAAAAAAECAwQRAAUSITFBURMiYYGRcQYUI6GxFTIzUpLB4UJy8CRDssLx/8QAGgEAAgMBAQAAAAAAAAAAAAAAAwQAAQIFBv/EACsRAAICAQQBAgYBBQAAAAAAAAECAAMRBBIhMRNBYQUiI1FxwaEygZGx4f/aAAwDAQACEQMRAD8A2PTEYhFLMQFAuSemIAWdI0K6mvu3CgDcn8vnANQ8McdKZNJlaQSvMH/7YfYAdmUbD0JPF8R7QvEpKS3PpCDMzCZoUDeAmuRZCUYbE2sRe9gTvYcd8D09V4tFJWmdAY/xPAsP4d7f7r8++1sUqJJ0inq5UMiSzRliyMoKKTpXi3HP0xSMVCwUGWS5a8ck1hJIpDBwLva443vzgK2Gw/KRiG21KCMZMakabjbY8jrgGrzOOjqoYXiLanTWwudKsSNgOSNJwTmEyZbGz1almGwjQ7ux6YU5lSmuWnkdfu89SyxwiOTyhl1EfqfN/bF2ahdwXPfUlem28tB8hzciOClkjTwyTGri4IsrPvv2BxoxvsMYrIoIJUpYow81RZ6iMhrLYeXSl/3iAw7DscajJa1K9CgHhyRkLpPbv+o9CLHe17FwUkH0l2affys6zTJ9zmmWpVHRnSJGsA7quqxuLnYdLbYrDUmSlhqmVfClcxqouXDAmwt1JKkbenfarGemzWakWiMwnj1EFlAQ2Kk3PSwN/bAlHFWS08lOkLCaneNmaEFyroCuq1wd7EcHgfTGLLfGSxbj3mQtZUKw5jVWBvzsSCCLEEci2LYXLUwzVtVBLGgkqUtH4vldJQoAANtgSL32sRvyMGjUpS7eIkqa0YpoNxyCPf8AXtuWu5WgrKNo3A5nTEx7p9cTBcwOILUytFBVSxFvESHw1K22LEb737L9bnth1luUU9MqSyjxqnSNUkljvboOBhKKmCMytVWgo6SUT1EpF9bWARfU8bf4vaT7Xox1QRxInaYsW9wBt8nHlPiqa7WWGqheB3+h+4/UeIb9sARl8RAuokOr+hrY8zORYazLqtLMqzMt+4KNgQZ0M4glpHo2kuuq9NICy24YK1uD9enfAaGprIxQSAqKSNp1coyMoA0KCp/3G3I2tfa5Y+E1XaakU3DDAn8c+8sD6hyO8fxFT5i+afaMq+kpBdgCNrjYk++3x64eZxORW0NPGBpjLkajtYIVO31Nz3vgPI0paeuqKkRiOOWljkcu+w1E3A/p2xxzHMaA5pCqM6m5ZmETHUTsCNuMMGq27VgKpwv+IYMqnLQWjp4VyyhrFi1zw+Y6SRZQdwACBew7c/OLZnUHLM+SrhGqKZwWC7BtQUt/5D4xyyqpT9nQKrhiE3Cg+vpg0Rw1xy5C3kRljlIaxBvx8DDD12JaHYe0Jc9DECpsmaW4nzlJdrpRizC43LsP7HGazCS2b1JgmdfOwISQixG3Q7ctx3w3cz0sNHXRBF+9K0Op22i/1pc9dgw45PsVVVDCY7Uocz3GuVzqWT6Kt+nBuDiPYp+UjOf4/MFW9dd6lv6Qcz0188kZSrC1SjgS7OpsBs43HHre+CMtnU0ZsZTHBVtGru1zZjYXHTkWtsbHg8rmgm0khx6BomsfgXwRQTpBE8lPrlWpj8CoUMCPEOysu3F9rHcHpc7i2+Eg08knr0/5mF1l+ktG6rv1joHb/V/TfEx0Ltc2Fx3vz+WJjsZWcXdM79o2lBplu3gMxYgdHUWv8Wt9MI4i5JjkRi2xFhzfawtz/kY1ma0X32nCGVowrA3CqbC+5sR2v1xmaEPSZlE9TNL4UM9mMaqGFjyNjuOQPT2xTP40YouTyfzOhprAqRnTLXZDWRzTxRAS3iUMwNyCpK3vsd7dRcb7XxoaGsR5Mwcp4kU7eEjBuETYW9ycZ3Pc1Q1mvL6p5oEpwiXCKAbm4F1G26dN7em7bKojDQRx6i3PIH9hhTRm26rfeME/29+oO+wggq0QZ8oo5sv1t5WjVGIFydDG47ckY7oDUZpUTTFP4av4koNlUA2sduvfa2GGb0y1bUMUiqyeO7af57AG3P164qjT5gzzSU8YplALKjbHcEeYjf8AduR687DDFdrBdqDkRhrCiFh2ZT7N0+XQZZSTTTK1kJ2PmPsPn3xxy6IS/aOMgG1i5Fjva9sL6AocspmWJNWl9DRqdUhJ4O/c9ub2NsaXKTL+0qtp0ijCU2mJIRZFFx+e/pzhZlcPub1gEq3P5GMMqjFL9lzSMSZ1QPHYX0spuv6fnhBSpPX1UAE600ch1Bydajyk2K3FySDz6b4fW8pUbA7bdrYyUbGmqSxYkUk6EBpDub6hYWsNg35Ymoofw/T7gd1dth8gz9oyqJJKOZ4Jnp5GS3nQmzDuBY9j8fPmV5fVrWmqqITTRTHUI2O78EG3a++/fjHHPM0jr6mKalmqlWFB/Fksb358p6W/XBuRpMYWlqJ55XLEfiSEjix2v3t7jAtDRciK1wwSP9QjLWqkoPaOVB0jjjucTHO5/mb5xMdPEWy05uNUbA9QRjKZgCmYVIYgamDj11AHse4xqpSVidhyFJ/LHuaZNHmUNPLTSwq6KF8QC4kSw21DtbbGRcKrFLdGMUVllOJjGcBGB8wIAJ3PLLfpjYUY/wCkgNiD4a39xhefs7W0QNWKimdoAZAGLm9hcixHUD++GNI4aniexAKA26jGntDuSvI/f2graypGe4FNNpzagjAIu0wUkndgLWwUlU8WUyqG0spLMCCCHLfuk25HOwtx2GCMwy5pKOiaGyVI1PEb2DPyVJHAK6hfGOzrO51lSWpRaSd5AQi7lNJAOo7An26fKtD7XyRxH7BlABGOV6Rk0SuwBAuoPQX4seu/xhxSSCozZlVvJJSNL9TdB/64S5WpqcmpZoyXSWL8RmYfhOCQSb8XF+nT6Y0uRUUIqIpZI9Ms8bBUIIKwixU/ViCx+vcHG9RYj7SPSUgKg5ktzvuMZPMNUdbXLpIVnVlO4v8AxFvt9D8Y1luRx0I7YR5lTVFaJpr2hp5WQWJ8puSSw7EG17m1vXGmsK7T6ZGYlWhL4HYiP986WZt2C2JbqbdfrjV5YtqKO/Ukn3JP98IqCgmqatIliYG9zdiRzce3W/8A8xpY/C1SLTyK8SMEBX0Vf84NbcllwCnPEJZWVq5+8viYmJisxTmUYalZf5gR8440eWzrCr0dayEbOrC/mHNyCL+4J43wQMeKHR9cLmNrWOwIYeo/4cAuq3j3jenv8R56MlRS5m9LMsuYRhDGwb8PVYaT9LY4UyOKCJZBpfwhqHYkbjBTyySi0rhl/lUaR77m+PAbEEdMSmsqCDLvuV3BEf1tF96yxY4yVZQDGw5Ujg/phDUJTTTxyVNNG9RHYyCwuCL77++59PXBTZhVSAgykA9FAGBZlE8iPLdnUizXsfkYz4mE0mpXoxVk7UzZbRTVdPGxU7ySG4UatrAeg/PGtyOCV/FrqgENObxqRYqnT55+MZfJqaN8soncFyiXGokgb/4+mGzzzOwZpXLDrqOL8JMp9SOgJ5OpWZxbbUcA0lFWmSqamzDwQ0+sx6DwQLG9/qOOmDWYu2pjcnriuk6g6syOBYMp6dvUehxpqyawogkuC278QaPIXCuJqpFjPmcIhsfk2/Ij0xaCJIlYR69LMSNZuf8Amwx3Yu/8WV3A4BsB8AC/vjz9e+M0UFDkzeo1PkG0SuJj3EwfEWyJ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9334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sacupuncture_clip_image00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828800"/>
            <a:ext cx="1714500" cy="24765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Feet, Hands and Ears as map of the body</a:t>
            </a: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FEET-OF-VISHNU-R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95400"/>
            <a:ext cx="2857500" cy="3467100"/>
          </a:xfrm>
          <a:prstGeom prst="rect">
            <a:avLst/>
          </a:prstGeom>
        </p:spPr>
      </p:pic>
      <p:pic>
        <p:nvPicPr>
          <p:cNvPr id="11" name="Picture 10" descr="McCormick-Circulatory-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219200"/>
            <a:ext cx="2857500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and helper areas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1"/>
            <a:r>
              <a:rPr lang="en-US" dirty="0" smtClean="0"/>
              <a:t>Primary/ direct – specific condition</a:t>
            </a:r>
          </a:p>
          <a:p>
            <a:pPr latinLnBrk="1"/>
            <a:r>
              <a:rPr lang="en-US" dirty="0" smtClean="0"/>
              <a:t>Secondary/ helper- aid and reinforce healing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 15-31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 Esophagus- diaphragm to neckline, medial zone 1 left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 </a:t>
            </a:r>
            <a:r>
              <a:rPr lang="en-US" sz="2200" dirty="0" err="1" smtClean="0"/>
              <a:t>Diaphram</a:t>
            </a:r>
            <a:r>
              <a:rPr lang="en-US" sz="2200" dirty="0" smtClean="0"/>
              <a:t>- diaphragm line zones 1-5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Solar Plexus- proximal to diaphragm, zone 2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Lung- </a:t>
            </a:r>
            <a:r>
              <a:rPr lang="en-US" sz="2200" dirty="0" err="1" smtClean="0"/>
              <a:t>Diaphram</a:t>
            </a:r>
            <a:r>
              <a:rPr lang="en-US" sz="2200" dirty="0" smtClean="0"/>
              <a:t> to neckline, zone 2-5 right, zones 1-2 left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Heart- diaphragm to neckline, zone 1 right, zones 1-2 left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Thymus- diaphragm to neckline, medial zone 1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Bronchial tube- diaphragm to neckline, between zones 1-2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 Shoulder- Diaphragm to neckline, zone 5, between zones 4-5</a:t>
            </a:r>
          </a:p>
          <a:p>
            <a:pPr marL="457200" indent="-457200" latinLnBrk="1">
              <a:buFont typeface="+mj-lt"/>
              <a:buAutoNum type="arabicPeriod" startAt="15"/>
            </a:pPr>
            <a:r>
              <a:rPr lang="en-US" sz="2200" dirty="0" smtClean="0"/>
              <a:t>Lymph Drain- Dorsal Metatarsals between zones 1-2, dorsal ankle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 15-31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latinLnBrk="1">
              <a:buFont typeface="+mj-lt"/>
              <a:buAutoNum type="arabicPeriod" startAt="24"/>
            </a:pPr>
            <a:r>
              <a:rPr lang="en-US" dirty="0" smtClean="0"/>
              <a:t>24. </a:t>
            </a:r>
            <a:r>
              <a:rPr lang="en-US" sz="2200" dirty="0" smtClean="0"/>
              <a:t>Ribs/ upper back- Diaphragm to neckline between metatarsals down to waistline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25. Breast- diaphragm to neckline, between zones 3-4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26. Liver- Waistline to diaphragm, zones -4 right, zone 1 left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27. Gall bladder- halfway between waistline and diaphragm, zone 4 right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28. Adrenal- waistline 1/3 to diaphragm, zones 1 left, zone 1 right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29. Stomach- waistline to diaphragm, zones 1-4 left, zone 1 right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30. Spleen- proximal to diaphragm, between zones 4-5, left</a:t>
            </a:r>
          </a:p>
          <a:p>
            <a:pPr marL="457200" indent="-457200" latinLnBrk="1">
              <a:buFont typeface="+mj-lt"/>
              <a:buAutoNum type="arabicPeriod" startAt="24"/>
            </a:pPr>
            <a:r>
              <a:rPr lang="en-US" sz="2200" dirty="0" smtClean="0"/>
              <a:t> 31. Pancreas- waistline halfway to diaphragm, zones 1-4 left, waistline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Ethics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latinLnBrk="1"/>
            <a:r>
              <a:rPr lang="en-US" dirty="0" smtClean="0"/>
              <a:t>Training</a:t>
            </a:r>
          </a:p>
          <a:p>
            <a:pPr lvl="0" latinLnBrk="1"/>
            <a:r>
              <a:rPr lang="en-US" dirty="0" smtClean="0"/>
              <a:t>Public safety</a:t>
            </a:r>
          </a:p>
          <a:p>
            <a:pPr lvl="0" latinLnBrk="1"/>
            <a:r>
              <a:rPr lang="en-US" dirty="0" smtClean="0"/>
              <a:t>Standards of practice</a:t>
            </a:r>
          </a:p>
          <a:p>
            <a:pPr lvl="0" latinLnBrk="1"/>
            <a:r>
              <a:rPr lang="en-US" dirty="0" smtClean="0"/>
              <a:t>Consult medical professional</a:t>
            </a:r>
          </a:p>
          <a:p>
            <a:pPr lvl="0" latinLnBrk="1"/>
            <a:r>
              <a:rPr lang="en-US" dirty="0" smtClean="0"/>
              <a:t>Self –care</a:t>
            </a:r>
          </a:p>
          <a:p>
            <a:pPr lvl="0" latinLnBrk="1"/>
            <a:r>
              <a:rPr lang="en-US" dirty="0" smtClean="0"/>
              <a:t>( review code of ethics)</a:t>
            </a:r>
          </a:p>
          <a:p>
            <a:endParaRPr lang="en-US" dirty="0"/>
          </a:p>
        </p:txBody>
      </p:sp>
      <p:pic>
        <p:nvPicPr>
          <p:cNvPr id="9217" name="Picture 1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2999"/>
            <a:ext cx="1524000" cy="214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Reflexology referral areas for specific conditions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atinLnBrk="1"/>
            <a:r>
              <a:rPr lang="en-US" b="1" dirty="0" smtClean="0"/>
              <a:t>Reminder: “Do not diagnose, prescribe or claim to treat specific conditions”</a:t>
            </a:r>
            <a:endParaRPr lang="en-US" dirty="0" smtClean="0"/>
          </a:p>
          <a:p>
            <a:pPr latinLnBrk="1"/>
            <a:r>
              <a:rPr lang="en-US" dirty="0" smtClean="0"/>
              <a:t>Constipation- liver, gallbladder, diaphragm, adrenals, lower spine, sigmoid, </a:t>
            </a:r>
            <a:r>
              <a:rPr lang="en-US" dirty="0" err="1" smtClean="0"/>
              <a:t>illeocecal</a:t>
            </a:r>
            <a:endParaRPr lang="en-US" dirty="0" smtClean="0"/>
          </a:p>
          <a:p>
            <a:pPr latinLnBrk="1"/>
            <a:r>
              <a:rPr lang="en-US" dirty="0" smtClean="0"/>
              <a:t>Diarrhea- ascending colon, transverse colon, diaphragm, liver, adrenals</a:t>
            </a:r>
          </a:p>
          <a:p>
            <a:pPr latinLnBrk="1"/>
            <a:r>
              <a:rPr lang="en-US" dirty="0" smtClean="0"/>
              <a:t>Insomnia- diaphragm, call glands</a:t>
            </a:r>
          </a:p>
          <a:p>
            <a:pPr latinLnBrk="1"/>
            <a:r>
              <a:rPr lang="en-US" dirty="0" smtClean="0"/>
              <a:t>Edema- lymph system, kidneys, adrenals</a:t>
            </a:r>
          </a:p>
          <a:p>
            <a:pPr latinLnBrk="1"/>
            <a:r>
              <a:rPr lang="en-US" dirty="0" smtClean="0"/>
              <a:t>Tinnitus- ear reflex, cervical, neck , great toe</a:t>
            </a:r>
          </a:p>
          <a:p>
            <a:pPr latinLnBrk="1"/>
            <a:r>
              <a:rPr lang="en-US" dirty="0" smtClean="0"/>
              <a:t>Headache- whole spine, diaphragm, all glands, toes</a:t>
            </a:r>
          </a:p>
          <a:p>
            <a:pPr latinLnBrk="1"/>
            <a:r>
              <a:rPr lang="en-US" dirty="0" smtClean="0"/>
              <a:t>Cramps- hip/knee, sciatic, lower spine, parathyroid, adrenals</a:t>
            </a:r>
          </a:p>
          <a:p>
            <a:pPr latinLnBrk="1"/>
            <a:r>
              <a:rPr lang="en-US" dirty="0" smtClean="0"/>
              <a:t>Sprain- specific area, referral area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Reflexology points 32- 50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latinLnBrk="1">
              <a:buFont typeface="+mj-lt"/>
              <a:buAutoNum type="arabicPeriod" startAt="32"/>
            </a:pPr>
            <a:r>
              <a:rPr lang="en-US" dirty="0" smtClean="0"/>
              <a:t> </a:t>
            </a:r>
            <a:r>
              <a:rPr lang="en-US" dirty="0" err="1" smtClean="0"/>
              <a:t>Illeocecal</a:t>
            </a:r>
            <a:r>
              <a:rPr lang="en-US" dirty="0" smtClean="0"/>
              <a:t> Valve- medial of </a:t>
            </a:r>
            <a:r>
              <a:rPr lang="en-US" dirty="0" err="1" smtClean="0"/>
              <a:t>cuboid</a:t>
            </a:r>
            <a:r>
              <a:rPr lang="en-US" dirty="0" smtClean="0"/>
              <a:t> notch between zones 4-5 right</a:t>
            </a:r>
          </a:p>
          <a:p>
            <a:pPr marL="457200" indent="-457200" latinLnBrk="1">
              <a:buFont typeface="+mj-lt"/>
              <a:buAutoNum type="arabicPeriod" startAt="32"/>
            </a:pPr>
            <a:r>
              <a:rPr lang="en-US" dirty="0" smtClean="0"/>
              <a:t>Ascending colon- heel line to waistline, between zones 4-5 right</a:t>
            </a:r>
          </a:p>
          <a:p>
            <a:pPr marL="457200" indent="-457200" latinLnBrk="1">
              <a:buFont typeface="+mj-lt"/>
              <a:buAutoNum type="arabicPeriod" startAt="32"/>
            </a:pPr>
            <a:r>
              <a:rPr lang="en-US" dirty="0" smtClean="0"/>
              <a:t> Hepatic Flexure- waistline, zone 4 right</a:t>
            </a:r>
          </a:p>
          <a:p>
            <a:pPr marL="457200" indent="-457200" latinLnBrk="1">
              <a:buFont typeface="+mj-lt"/>
              <a:buAutoNum type="arabicPeriod" startAt="32"/>
            </a:pPr>
            <a:r>
              <a:rPr lang="en-US" dirty="0" smtClean="0"/>
              <a:t>Transverse colon- waistline, zones 1-4</a:t>
            </a:r>
          </a:p>
          <a:p>
            <a:pPr marL="457200" indent="-457200" latinLnBrk="1">
              <a:buFont typeface="+mj-lt"/>
              <a:buAutoNum type="arabicPeriod" startAt="32"/>
            </a:pPr>
            <a:r>
              <a:rPr lang="en-US" dirty="0" smtClean="0"/>
              <a:t> </a:t>
            </a:r>
            <a:r>
              <a:rPr lang="en-US" dirty="0" err="1" smtClean="0"/>
              <a:t>Splenic</a:t>
            </a:r>
            <a:r>
              <a:rPr lang="en-US" dirty="0" smtClean="0"/>
              <a:t> Flexure- waistline, zone 4 left</a:t>
            </a:r>
          </a:p>
          <a:p>
            <a:pPr marL="457200" indent="-457200" latinLnBrk="1">
              <a:buFont typeface="+mj-lt"/>
              <a:buAutoNum type="arabicPeriod" startAt="32"/>
            </a:pPr>
            <a:r>
              <a:rPr lang="en-US" dirty="0" smtClean="0"/>
              <a:t> Descending Colon- waistline to heel line, between zones 4-5, left</a:t>
            </a:r>
          </a:p>
          <a:p>
            <a:pPr marL="457200" indent="-457200" latinLnBrk="1">
              <a:buFont typeface="+mj-lt"/>
              <a:buAutoNum type="arabicPeriod" startAt="32"/>
            </a:pPr>
            <a:r>
              <a:rPr lang="en-US" dirty="0" smtClean="0"/>
              <a:t>Sigmoid colon- mid heel, between zones 3-4, left</a:t>
            </a:r>
          </a:p>
          <a:p>
            <a:pPr marL="457200" indent="-457200" latinLnBrk="1">
              <a:buFont typeface="+mj-lt"/>
              <a:buAutoNum type="arabicPeriod" startAt="32"/>
            </a:pPr>
            <a:r>
              <a:rPr lang="en-US" dirty="0" smtClean="0"/>
              <a:t>Small Intestines- heel line to waistline, zones 1-4</a:t>
            </a:r>
          </a:p>
          <a:p>
            <a:pPr marL="457200" indent="-457200" latinLnBrk="1">
              <a:buFont typeface="+mj-lt"/>
              <a:buAutoNum type="arabicPeriod" startAt="32"/>
            </a:pPr>
            <a:r>
              <a:rPr lang="en-US" dirty="0" smtClean="0"/>
              <a:t>Kidney- above, on and below waistline, medial tendon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Reflexology points 32- 50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latinLnBrk="1">
              <a:buFont typeface="+mj-lt"/>
              <a:buAutoNum type="arabicPeriod" startAt="41"/>
            </a:pPr>
            <a:r>
              <a:rPr lang="en-US" dirty="0" err="1" smtClean="0"/>
              <a:t>Ureter</a:t>
            </a:r>
            <a:r>
              <a:rPr lang="en-US" dirty="0" smtClean="0"/>
              <a:t> tube- heel line to waistline, medial tendon</a:t>
            </a:r>
          </a:p>
          <a:p>
            <a:pPr marL="514350" indent="-514350" latinLnBrk="1">
              <a:buFont typeface="+mj-lt"/>
              <a:buAutoNum type="arabicPeriod" startAt="41"/>
            </a:pPr>
            <a:r>
              <a:rPr lang="en-US" dirty="0" smtClean="0"/>
              <a:t>Bladder/ </a:t>
            </a:r>
            <a:r>
              <a:rPr lang="en-US" dirty="0" err="1" smtClean="0"/>
              <a:t>Sacroilliac</a:t>
            </a:r>
            <a:r>
              <a:rPr lang="en-US" dirty="0" smtClean="0"/>
              <a:t> joint- heel line, medial</a:t>
            </a:r>
          </a:p>
          <a:p>
            <a:pPr marL="514350" indent="-514350" latinLnBrk="1">
              <a:buFont typeface="+mj-lt"/>
              <a:buAutoNum type="arabicPeriod" startAt="41"/>
            </a:pPr>
            <a:r>
              <a:rPr lang="en-US" dirty="0" smtClean="0"/>
              <a:t>Sciatic – lower heel, zones 1-5</a:t>
            </a:r>
          </a:p>
          <a:p>
            <a:pPr marL="514350" indent="-514350" latinLnBrk="1">
              <a:buFont typeface="+mj-lt"/>
              <a:buAutoNum type="arabicPeriod" startAt="41"/>
            </a:pPr>
            <a:r>
              <a:rPr lang="en-US" dirty="0" smtClean="0"/>
              <a:t>Uterus/Prostate- halfway between heel and ankle, medial</a:t>
            </a:r>
          </a:p>
          <a:p>
            <a:pPr marL="514350" indent="-514350" latinLnBrk="1">
              <a:buFont typeface="+mj-lt"/>
              <a:buAutoNum type="arabicPeriod" startAt="41"/>
            </a:pPr>
            <a:r>
              <a:rPr lang="en-US" dirty="0" smtClean="0"/>
              <a:t>Ovary /</a:t>
            </a:r>
            <a:r>
              <a:rPr lang="en-US" dirty="0" err="1" smtClean="0"/>
              <a:t>teste</a:t>
            </a:r>
            <a:r>
              <a:rPr lang="en-US" dirty="0" smtClean="0"/>
              <a:t>- halfway between heel and ankle, lateral</a:t>
            </a:r>
          </a:p>
          <a:p>
            <a:pPr marL="514350" indent="-514350" latinLnBrk="1">
              <a:buFont typeface="+mj-lt"/>
              <a:buAutoNum type="arabicPeriod" startAt="41"/>
            </a:pPr>
            <a:r>
              <a:rPr lang="en-US" dirty="0" smtClean="0"/>
              <a:t>Fallopian Tube/ lymph Drain- dorsal ankle</a:t>
            </a:r>
          </a:p>
          <a:p>
            <a:pPr marL="514350" indent="-514350" latinLnBrk="1">
              <a:buFont typeface="+mj-lt"/>
              <a:buAutoNum type="arabicPeriod" startAt="41"/>
            </a:pPr>
            <a:r>
              <a:rPr lang="en-US" dirty="0" smtClean="0"/>
              <a:t>Chronic area- medial aspect of leg, spleen 6 point to medial heel</a:t>
            </a:r>
          </a:p>
          <a:p>
            <a:pPr marL="514350" indent="-514350" latinLnBrk="1">
              <a:buFont typeface="+mj-lt"/>
              <a:buAutoNum type="arabicPeriod" startAt="41"/>
            </a:pPr>
            <a:r>
              <a:rPr lang="en-US" dirty="0" smtClean="0"/>
              <a:t>Arm/hand- waistline to diaphragm line lateral</a:t>
            </a:r>
          </a:p>
          <a:p>
            <a:pPr marL="514350" indent="-514350" latinLnBrk="1">
              <a:buFont typeface="+mj-lt"/>
              <a:buAutoNum type="arabicPeriod" startAt="41"/>
            </a:pPr>
            <a:r>
              <a:rPr lang="en-US" dirty="0" smtClean="0"/>
              <a:t>Hip/ Knee /Leg- </a:t>
            </a:r>
            <a:r>
              <a:rPr lang="en-US" dirty="0" err="1" smtClean="0"/>
              <a:t>cuboid</a:t>
            </a:r>
            <a:r>
              <a:rPr lang="en-US" dirty="0" smtClean="0"/>
              <a:t> notch triangle, lateral</a:t>
            </a:r>
          </a:p>
          <a:p>
            <a:pPr marL="514350" indent="-514350" latinLnBrk="1">
              <a:buFont typeface="+mj-lt"/>
              <a:buAutoNum type="arabicPeriod" startAt="41"/>
            </a:pPr>
            <a:r>
              <a:rPr lang="en-US" dirty="0" smtClean="0"/>
              <a:t>Hip / Sciatic- posterior to lateral anklebone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1"/>
            <a:r>
              <a:rPr lang="en-US" dirty="0" err="1" smtClean="0"/>
              <a:t>Thumbwalking</a:t>
            </a:r>
            <a:r>
              <a:rPr lang="en-US" dirty="0" smtClean="0"/>
              <a:t>- most areas, primarily plantar surface of the foot</a:t>
            </a:r>
          </a:p>
          <a:p>
            <a:pPr latinLnBrk="1"/>
            <a:r>
              <a:rPr lang="en-US" dirty="0" smtClean="0"/>
              <a:t>Finger roll- brain- distal toe</a:t>
            </a:r>
          </a:p>
          <a:p>
            <a:pPr latinLnBrk="1"/>
            <a:r>
              <a:rPr lang="en-US" dirty="0" smtClean="0"/>
              <a:t>Finger walk- dorsal foot</a:t>
            </a:r>
          </a:p>
          <a:p>
            <a:pPr latinLnBrk="1"/>
            <a:r>
              <a:rPr lang="en-US" dirty="0" smtClean="0"/>
              <a:t>Hook in and pull back- pituitary, </a:t>
            </a:r>
            <a:r>
              <a:rPr lang="en-US" dirty="0" err="1" smtClean="0"/>
              <a:t>ileocecal</a:t>
            </a:r>
            <a:r>
              <a:rPr lang="en-US" dirty="0" smtClean="0"/>
              <a:t> valve, sigmoid flexure</a:t>
            </a:r>
          </a:p>
          <a:p>
            <a:pPr latinLnBrk="1"/>
            <a:r>
              <a:rPr lang="en-US" dirty="0" smtClean="0"/>
              <a:t>Rotate- spine, diaphragm, lymph drain</a:t>
            </a:r>
          </a:p>
          <a:p>
            <a:endParaRPr lang="en-US" dirty="0"/>
          </a:p>
        </p:txBody>
      </p:sp>
      <p:pic>
        <p:nvPicPr>
          <p:cNvPr id="4" name="Picture 3" descr="IS862-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02800"/>
            <a:ext cx="1066800" cy="14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cupuncture_clip_image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799" y="1219200"/>
            <a:ext cx="6379899" cy="50292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Feet, Hands and Ears as map of the body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Landmarks of the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latinLnBrk="1"/>
            <a:r>
              <a:rPr lang="en-US" dirty="0" smtClean="0"/>
              <a:t>Base of toes- neck line</a:t>
            </a:r>
          </a:p>
          <a:p>
            <a:pPr lvl="0" latinLnBrk="1"/>
            <a:r>
              <a:rPr lang="en-US" dirty="0" smtClean="0"/>
              <a:t>Diaphragm – below ball of foot</a:t>
            </a:r>
          </a:p>
          <a:p>
            <a:pPr lvl="0" latinLnBrk="1"/>
            <a:r>
              <a:rPr lang="en-US" dirty="0" smtClean="0"/>
              <a:t>Waist- base of fifth metatarsal</a:t>
            </a:r>
          </a:p>
          <a:p>
            <a:pPr lvl="0" latinLnBrk="1"/>
            <a:r>
              <a:rPr lang="en-US" dirty="0" smtClean="0"/>
              <a:t>Heel-pelvic line</a:t>
            </a:r>
          </a:p>
          <a:p>
            <a:pPr lvl="0" latinLnBrk="1"/>
            <a:r>
              <a:rPr lang="en-US" dirty="0" smtClean="0"/>
              <a:t>Spine</a:t>
            </a:r>
          </a:p>
          <a:p>
            <a:pPr lvl="0" latinLnBrk="1"/>
            <a:r>
              <a:rPr lang="en-US" dirty="0" smtClean="0"/>
              <a:t>5 zones on each foot</a:t>
            </a:r>
          </a:p>
          <a:p>
            <a:endParaRPr lang="en-US" dirty="0"/>
          </a:p>
        </p:txBody>
      </p:sp>
      <p:pic>
        <p:nvPicPr>
          <p:cNvPr id="4" name="Picture 3" descr="k0579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8000"/>
            <a:ext cx="2159000" cy="18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50- Point Chart</a:t>
            </a:r>
            <a:endParaRPr lang="en-US" dirty="0"/>
          </a:p>
        </p:txBody>
      </p:sp>
      <p:pic>
        <p:nvPicPr>
          <p:cNvPr id="1026" name="Picture 2" descr="C:\Users\Heather\Desktop\Massage\Schools\KCC Reflexology\50_reflex_points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478" y="1600200"/>
            <a:ext cx="6307044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flexolog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244763" cy="5561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t-reflexology-char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5783247" cy="6010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</TotalTime>
  <Words>1821</Words>
  <Application>Microsoft Office PowerPoint</Application>
  <PresentationFormat>On-screen Show (4:3)</PresentationFormat>
  <Paragraphs>262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Oriel</vt:lpstr>
      <vt:lpstr>Reflexology Tips for the Neck, Spine, Hips, and Shoulders</vt:lpstr>
      <vt:lpstr>Course Description</vt:lpstr>
      <vt:lpstr>What is Reflexology?</vt:lpstr>
      <vt:lpstr> </vt:lpstr>
      <vt:lpstr>Feet, Hands and Ears as map of the body </vt:lpstr>
      <vt:lpstr>Identify Landmarks of the Feet</vt:lpstr>
      <vt:lpstr>50- Point Chart</vt:lpstr>
      <vt:lpstr>Slide 8</vt:lpstr>
      <vt:lpstr>Slide 9</vt:lpstr>
      <vt:lpstr>Slide 10</vt:lpstr>
      <vt:lpstr>Slide 11</vt:lpstr>
      <vt:lpstr>Slide 12</vt:lpstr>
      <vt:lpstr>Slide 13</vt:lpstr>
      <vt:lpstr>Zone Therapy</vt:lpstr>
      <vt:lpstr>Foot Relaxation</vt:lpstr>
      <vt:lpstr>Techniques</vt:lpstr>
      <vt:lpstr>Reflexology on the Spine</vt:lpstr>
      <vt:lpstr>Slide 18</vt:lpstr>
      <vt:lpstr>Reflexology on the Neck</vt:lpstr>
      <vt:lpstr>Reflexology on the Shoulders</vt:lpstr>
      <vt:lpstr>Reflexology on the Hip</vt:lpstr>
      <vt:lpstr>Slide 22</vt:lpstr>
      <vt:lpstr>Eunice Ingham and Dwight Byers</vt:lpstr>
      <vt:lpstr>   Techniques </vt:lpstr>
      <vt:lpstr>Guidelines for treatment </vt:lpstr>
      <vt:lpstr>Techniques </vt:lpstr>
      <vt:lpstr>Reflex point locations 1-14 </vt:lpstr>
      <vt:lpstr>Reflex point locations 1-14 </vt:lpstr>
      <vt:lpstr>Why work the feet? </vt:lpstr>
      <vt:lpstr>Exploring the Feet </vt:lpstr>
      <vt:lpstr>What Granular Deposits may be </vt:lpstr>
      <vt:lpstr>Reflex point locations 1-14 </vt:lpstr>
      <vt:lpstr>Reflex point locations 1-14 </vt:lpstr>
      <vt:lpstr>Who Reflexology Helps </vt:lpstr>
      <vt:lpstr>What clients may experience </vt:lpstr>
      <vt:lpstr>Techniques </vt:lpstr>
      <vt:lpstr>Reflexes 15-31 </vt:lpstr>
      <vt:lpstr>Reflexes 15-31</vt:lpstr>
      <vt:lpstr>Referral areas </vt:lpstr>
      <vt:lpstr>Primary and helper areas  </vt:lpstr>
      <vt:lpstr>Reflexes 15-31 </vt:lpstr>
      <vt:lpstr>Reflexes 15-31</vt:lpstr>
      <vt:lpstr>Professional Ethics </vt:lpstr>
      <vt:lpstr>Reflexology referral areas for specific conditions </vt:lpstr>
      <vt:lpstr>Reflexology points 32- 50 </vt:lpstr>
      <vt:lpstr>Reflexology points 32- 50 </vt:lpstr>
      <vt:lpstr>Techniques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Reflexology Course 1</dc:title>
  <dc:creator>Windows User</dc:creator>
  <cp:lastModifiedBy>User</cp:lastModifiedBy>
  <cp:revision>27</cp:revision>
  <dcterms:created xsi:type="dcterms:W3CDTF">2010-07-13T21:19:10Z</dcterms:created>
  <dcterms:modified xsi:type="dcterms:W3CDTF">2014-10-07T09:17:54Z</dcterms:modified>
</cp:coreProperties>
</file>